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302" r:id="rId2"/>
    <p:sldId id="30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03" r:id="rId18"/>
  </p:sldIdLst>
  <p:sldSz cx="12192000" cy="6858000"/>
  <p:notesSz cx="6858000" cy="9144000"/>
  <p:embeddedFontLst>
    <p:embeddedFont>
      <p:font typeface="나눔스퀘어OTF" panose="020B0600000101010101" pitchFamily="34" charset="-127"/>
      <p:regular r:id="rId20"/>
    </p:embeddedFont>
    <p:embeddedFont>
      <p:font typeface="나눔스퀘어OTF Bold" panose="020B0600000101010101" pitchFamily="34" charset="-127"/>
      <p:bold r:id="rId21"/>
    </p:embeddedFont>
    <p:embeddedFont>
      <p:font typeface="나눔스퀘어OTF ExtraBold" panose="020B0600000101010101" pitchFamily="34" charset="-127"/>
      <p:bold r:id="rId22"/>
    </p:embeddedFont>
    <p:embeddedFont>
      <p:font typeface="나눔스퀘어OTF Light" panose="020B0600000101010101" pitchFamily="34" charset="-127"/>
      <p:regular r:id="rId23"/>
    </p:embeddedFont>
    <p:embeddedFont>
      <p:font typeface="Malgun Gothic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82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fld id="{21413521-D193-4AC6-9744-3D82B4CF1B3F}" type="datetimeFigureOut">
              <a:rPr lang="ko-KR" altLang="en-US" smtClean="0"/>
              <a:pPr/>
              <a:t>2021-07-14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OTF ExtraBold" panose="020B0600000101010101" pitchFamily="34" charset="-127"/>
                <a:ea typeface="나눔스퀘어OTF ExtraBold" panose="020B0600000101010101" pitchFamily="34" charset="-127"/>
              </a:defRPr>
            </a:lvl1pPr>
          </a:lstStyle>
          <a:p>
            <a:fld id="{62E7FBD3-B9EA-4400-AD0A-6E55B6DF93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849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OTF ExtraBold" panose="020B0600000101010101" pitchFamily="34" charset="-127"/>
        <a:ea typeface="나눔스퀘어OTF ExtraBold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OTF ExtraBold" panose="020B0600000101010101" pitchFamily="34" charset="-127"/>
        <a:ea typeface="나눔스퀘어OTF ExtraBold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OTF ExtraBold" panose="020B0600000101010101" pitchFamily="34" charset="-127"/>
        <a:ea typeface="나눔스퀘어OTF ExtraBold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OTF ExtraBold" panose="020B0600000101010101" pitchFamily="34" charset="-127"/>
        <a:ea typeface="나눔스퀘어OTF ExtraBold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OTF ExtraBold" panose="020B0600000101010101" pitchFamily="34" charset="-127"/>
        <a:ea typeface="나눔스퀘어OTF ExtraBold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e8152ead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de8152ead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8266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e4138b79d_1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4" name="Google Shape;314;gde4138b79d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e4138b79d_12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5" name="Google Shape;335;gde4138b79d_1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e8152ead4_14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3" name="Google Shape;403;gde8152ead4_1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e4138b79d_12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6" name="Google Shape;426;gde4138b79d_1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e8152ead4_1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53" name="Google Shape;453;gde8152ead4_1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e4138b79d_18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de4138b79d_18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e8152ead4_1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de8152ead4_1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5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e4138b79d_2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de4138b79d_2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5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e8152ead4_1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e8152ead4_1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e4138b79d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de4138b79d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e4138b79d_15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6" name="Google Shape;216;gde4138b79d_1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e8152ead4_5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50" dirty="0">
              <a:highlight>
                <a:srgbClr val="FFFFFF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1" name="Google Shape;251;gde8152ead4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e4138b79d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de4138b79d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e4138b79d_16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6" name="Google Shape;286;gde4138b79d_1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71E129-918B-45D1-A961-981BB32E7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8498C-4CCA-4A1B-9703-A9464DC21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8240E-89EC-439B-B88D-1B0A589E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01267-C146-4637-A8F9-3BA963F6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1C671-E160-4817-967A-9B538C05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9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301C8-AB21-4554-B3BB-B43F1B06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8E56D0-AC18-4B9A-BCA1-EAE56233B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9C6F5-D19E-402F-8DC3-0188E3D3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C21F6-5431-4279-AD84-879F90A8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055CDF-622E-4158-B316-D3C3FC7A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7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E8BEE5-375E-4A53-971B-71412D84A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BE4D0F-6952-431F-8F7D-19F7CF7B9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2BED4-91F0-45CE-B67B-6BE76805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17EDC-E417-4CB6-B876-8AC92588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049BB-7441-4399-8EBB-B0727D16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42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5730200" y="6337049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60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167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de409961e5_0_29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 dirty="0"/>
          </a:p>
        </p:txBody>
      </p:sp>
      <p:sp>
        <p:nvSpPr>
          <p:cNvPr id="31" name="Google Shape;31;gde409961e5_0_29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3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067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71A59-9CA6-495A-B348-BF050287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D3391-65CD-4781-BC54-5929D60D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B655C-00AF-43D7-B73E-7A68481F9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53CAC3-D72E-4AE4-A9B7-866EDE66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BB4BE-E544-41F2-9C66-8C71C909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7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B8A1C-615A-435D-A477-986F20B6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26811-9355-4743-AF1A-667AAB839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8950E4-D4A7-4B56-B7DC-9A92F3A0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471A5-804F-4BE1-AE4C-0CEA3A21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B354F-2BDB-4CAB-AACA-21AB6EBF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756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69C13-AD28-4352-AD64-7646B820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CE9671-5CFA-4591-A133-37416FE95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762CF-142C-45C7-940D-A18BFCFB7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8A4B2C-07A4-4506-8751-5BB265B8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3FFBA2-CC8E-414B-9CF4-410069C6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7443C-C44B-4B41-A662-976A067C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1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086182-E543-4846-A461-466E4A784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67C8A2-25F2-4C61-83FB-A810502BC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ECC11-B0A8-430E-AA71-F9F22403E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DA4C73-5481-41AC-8FFC-94E525A6C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D70CB-4026-45E1-9FD1-C6BDE799F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1B1F8B-D9B6-4DDA-A8DE-9DD32C4DB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6E2716-5B6E-4FCE-8555-4910C645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C7CAD4-5849-4733-A4E7-88E6A1B1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55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41A8-1F2A-42E2-904A-70702A28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4F9FD5-1452-433A-A578-F9A24C4A7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CAAC35-44EB-4B74-BA12-54BEBB1BD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545BC1-1403-49CC-B543-53F38E52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8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8E1D7A-E763-4283-A5C2-CC276CD59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23ECB-1609-43D7-A9A1-DDA11A02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2F04B-5384-468F-A72B-9978E0C3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8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05024-BB6C-4887-B242-04E9F258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CA196-DC20-4F56-B7E2-F5E2CC0C2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1A42EE-07FC-4594-B674-C160D7267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BB765-B44A-4741-B8AC-C1365A55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524DD7-16C7-47F6-B706-259B5EED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24786A-A74E-42D3-B3EF-B365A803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5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8BB91-97E5-4E32-852D-B46FBA70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97A065-3B8C-4279-8984-EB2A0E602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CF8A86-98FB-43E1-91E8-1FF6C3070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25E03C-1581-46FB-BF11-AD0A8D556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EF0D3D-2D98-4230-A70D-5C287B70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673481-576F-4684-A604-7867BB62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2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7594B4-F3EB-4126-97CB-331C1BAA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F4C77C-D731-4E04-820E-1499E196C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C5D2F8-DB8D-4DB8-9F46-7C81E8019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D08E4-52FA-4952-ADAB-BB84EC388021}" type="datetimeFigureOut">
              <a:rPr lang="ko-KR" altLang="en-US" smtClean="0"/>
              <a:t>2021-07-14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3549A-97ED-4949-BAB2-D02E909A2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8A9101-F0B4-4B9C-9A6D-0D79BBC58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A35C2-B9FD-4733-8102-25C25CDB90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87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;p1">
            <a:extLst>
              <a:ext uri="{FF2B5EF4-FFF2-40B4-BE49-F238E27FC236}">
                <a16:creationId xmlns:a16="http://schemas.microsoft.com/office/drawing/2014/main" id="{0A5E6278-C78A-48CC-A555-98E88C757E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1AAD9-4E0D-4E07-AAC9-8B48AE126CB1}"/>
              </a:ext>
            </a:extLst>
          </p:cNvPr>
          <p:cNvSpPr txBox="1"/>
          <p:nvPr/>
        </p:nvSpPr>
        <p:spPr>
          <a:xfrm>
            <a:off x="843882" y="605150"/>
            <a:ext cx="95514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i="0" u="none" strike="noStrike" cap="none" dirty="0" err="1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식자재마트</a:t>
            </a:r>
            <a:r>
              <a:rPr lang="ko-KR" altLang="en-US" sz="3600" b="1" i="0" u="none" strike="noStrike" cap="none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 비즈니스 데이터 분석 프로젝트 </a:t>
            </a:r>
            <a:endParaRPr lang="en-US" altLang="ko-KR" sz="3600" b="1" i="0" u="none" strike="noStrike" cap="none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Malgun Gothic"/>
              </a:rPr>
              <a:t>RFM </a:t>
            </a:r>
            <a:r>
              <a:rPr lang="ko-KR" altLang="en-US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sym typeface="Malgun Gothic"/>
              </a:rPr>
              <a:t>기반 회원등급제 개발 및 온라인 채널 강화를 통한 매출 증대 방안 제안 </a:t>
            </a: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Role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</a:t>
            </a:r>
            <a:r>
              <a:rPr lang="ko-KR" altLang="en-US" sz="2000" dirty="0" err="1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전처리</a:t>
            </a:r>
            <a:r>
              <a:rPr lang="en-US" altLang="ko-KR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EDA, </a:t>
            </a:r>
            <a:r>
              <a:rPr lang="ko-KR" altLang="en-US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등등 자기역할 </a:t>
            </a:r>
            <a:endParaRPr lang="en-US" altLang="ko-KR" sz="2000" dirty="0">
              <a:solidFill>
                <a:schemeClr val="bg1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2021.05</a:t>
            </a:r>
            <a:endParaRPr lang="en-US" altLang="ko-KR" sz="2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6" name="Google Shape;112;gde8152ead4_8_2">
            <a:extLst>
              <a:ext uri="{FF2B5EF4-FFF2-40B4-BE49-F238E27FC236}">
                <a16:creationId xmlns:a16="http://schemas.microsoft.com/office/drawing/2014/main" id="{F59D6169-E336-4C1D-8AB4-C5740937F3B9}"/>
              </a:ext>
            </a:extLst>
          </p:cNvPr>
          <p:cNvSpPr txBox="1">
            <a:spLocks/>
          </p:cNvSpPr>
          <p:nvPr/>
        </p:nvSpPr>
        <p:spPr>
          <a:xfrm>
            <a:off x="8778037" y="2603414"/>
            <a:ext cx="2740261" cy="25679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프로젝트 개요</a:t>
            </a:r>
          </a:p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현황</a:t>
            </a:r>
          </a:p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개선기회 </a:t>
            </a:r>
          </a:p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분석계획 </a:t>
            </a:r>
          </a:p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분석결과</a:t>
            </a:r>
          </a:p>
          <a:p>
            <a:pPr marL="0" indent="0">
              <a:lnSpc>
                <a:spcPct val="100000"/>
              </a:lnSpc>
              <a:buSzPct val="91836"/>
              <a:buFont typeface="Arial" panose="020B0604020202020204" pitchFamily="34" charset="0"/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개선안 및 적용방안 </a:t>
            </a:r>
          </a:p>
        </p:txBody>
      </p:sp>
    </p:spTree>
    <p:extLst>
      <p:ext uri="{BB962C8B-B14F-4D97-AF65-F5344CB8AC3E}">
        <p14:creationId xmlns:p14="http://schemas.microsoft.com/office/powerpoint/2010/main" val="162897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e4138b79d_16_16"/>
          <p:cNvSpPr/>
          <p:nvPr/>
        </p:nvSpPr>
        <p:spPr>
          <a:xfrm>
            <a:off x="766925" y="1544750"/>
            <a:ext cx="5266200" cy="4848000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9" name="Google Shape;289;gde4138b79d_16_16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분석결과(4) - 온라인, 배달서비스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1" name="Google Shape;291;gde4138b79d_16_16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성장 가능성 높은 </a:t>
            </a:r>
            <a:r>
              <a:rPr lang="ko-KR" sz="1800" b="1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이커머스</a:t>
            </a: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시장 공략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2" name="Google Shape;292;gde4138b79d_16_16"/>
          <p:cNvSpPr txBox="1"/>
          <p:nvPr/>
        </p:nvSpPr>
        <p:spPr>
          <a:xfrm>
            <a:off x="1252623" y="3088088"/>
            <a:ext cx="42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온라인 판매</a:t>
            </a:r>
            <a:r>
              <a:rPr lang="ko-KR" sz="1400" b="0" i="0" u="none" strike="noStrike" cap="none" dirty="0">
                <a:solidFill>
                  <a:srgbClr val="0000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규모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는 작으나 객단가는 높은 수준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3" name="Google Shape;293;gde4138b79d_16_16"/>
          <p:cNvSpPr/>
          <p:nvPr/>
        </p:nvSpPr>
        <p:spPr>
          <a:xfrm>
            <a:off x="6127950" y="1545250"/>
            <a:ext cx="5266200" cy="4848000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4" name="Google Shape;294;gde4138b79d_16_16"/>
          <p:cNvSpPr txBox="1"/>
          <p:nvPr/>
        </p:nvSpPr>
        <p:spPr>
          <a:xfrm>
            <a:off x="6127950" y="5698975"/>
            <a:ext cx="526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현재 제주시내 41개, 한림,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애월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구좌,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조천읍에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각 1개씩 어린이집에 평균 주 4.3회 배송 중 -&gt;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당일 배송의 가능성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5" name="Google Shape;295;gde4138b79d_16_16"/>
          <p:cNvSpPr txBox="1"/>
          <p:nvPr/>
        </p:nvSpPr>
        <p:spPr>
          <a:xfrm>
            <a:off x="1636013" y="5698253"/>
            <a:ext cx="352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주요매장(제주도매장)은 매출 감소가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예상되나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모바일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은 증가가 예상됨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96" name="Google Shape;296;gde4138b79d_16_16"/>
          <p:cNvPicPr preferRelativeResize="0"/>
          <p:nvPr/>
        </p:nvPicPr>
        <p:blipFill rotWithShape="1">
          <a:blip r:embed="rId3">
            <a:alphaModFix/>
          </a:blip>
          <a:srcRect t="6381"/>
          <a:stretch/>
        </p:blipFill>
        <p:spPr>
          <a:xfrm>
            <a:off x="1367711" y="3437761"/>
            <a:ext cx="4064604" cy="22990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e4138b79d_16_16"/>
          <p:cNvSpPr txBox="1"/>
          <p:nvPr/>
        </p:nvSpPr>
        <p:spPr>
          <a:xfrm>
            <a:off x="6817050" y="3263630"/>
            <a:ext cx="388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배송기간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최소 3일, 1주일 이상 18.3% 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-&gt;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신선 배송의 어려움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98" name="Google Shape;298;gde4138b79d_16_16"/>
          <p:cNvSpPr/>
          <p:nvPr/>
        </p:nvSpPr>
        <p:spPr>
          <a:xfrm>
            <a:off x="6734350" y="3660025"/>
            <a:ext cx="1131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99" name="Google Shape;299;gde4138b79d_16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6025" y="1700050"/>
            <a:ext cx="2510684" cy="12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de4138b79d_16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1550" y="1667800"/>
            <a:ext cx="2618175" cy="1572788"/>
          </a:xfrm>
          <a:prstGeom prst="rect">
            <a:avLst/>
          </a:prstGeom>
          <a:noFill/>
          <a:ln w="9525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gde4138b79d_16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1725" y="1700050"/>
            <a:ext cx="2682700" cy="129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gde4138b79d_16_16"/>
          <p:cNvGrpSpPr/>
          <p:nvPr/>
        </p:nvGrpSpPr>
        <p:grpSpPr>
          <a:xfrm>
            <a:off x="7149825" y="3869208"/>
            <a:ext cx="3133399" cy="1937959"/>
            <a:chOff x="7073625" y="3928900"/>
            <a:chExt cx="3133399" cy="1937959"/>
          </a:xfrm>
        </p:grpSpPr>
        <p:grpSp>
          <p:nvGrpSpPr>
            <p:cNvPr id="303" name="Google Shape;303;gde4138b79d_16_16"/>
            <p:cNvGrpSpPr/>
            <p:nvPr/>
          </p:nvGrpSpPr>
          <p:grpSpPr>
            <a:xfrm>
              <a:off x="7096169" y="3928983"/>
              <a:ext cx="3110855" cy="1937876"/>
              <a:chOff x="7096423" y="3667946"/>
              <a:chExt cx="3329254" cy="2064425"/>
            </a:xfrm>
          </p:grpSpPr>
          <p:pic>
            <p:nvPicPr>
              <p:cNvPr id="304" name="Google Shape;304;gde4138b79d_16_16"/>
              <p:cNvPicPr preferRelativeResize="0"/>
              <p:nvPr/>
            </p:nvPicPr>
            <p:blipFill rotWithShape="1">
              <a:blip r:embed="rId7">
                <a:alphaModFix/>
              </a:blip>
              <a:srcRect l="6349" t="25480" r="9995" b="13909"/>
              <a:stretch/>
            </p:blipFill>
            <p:spPr>
              <a:xfrm>
                <a:off x="7096423" y="3667946"/>
                <a:ext cx="3329254" cy="2064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gde4138b79d_16_16"/>
              <p:cNvSpPr/>
              <p:nvPr/>
            </p:nvSpPr>
            <p:spPr>
              <a:xfrm>
                <a:off x="8372383" y="4094113"/>
                <a:ext cx="693600" cy="621600"/>
              </a:xfrm>
              <a:prstGeom prst="ellipse">
                <a:avLst/>
              </a:prstGeom>
              <a:solidFill>
                <a:srgbClr val="2763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600" b="1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41</a:t>
                </a:r>
                <a:endParaRPr sz="16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gde4138b79d_16_16"/>
              <p:cNvSpPr/>
              <p:nvPr/>
            </p:nvSpPr>
            <p:spPr>
              <a:xfrm>
                <a:off x="7892689" y="4423744"/>
                <a:ext cx="359400" cy="354000"/>
              </a:xfrm>
              <a:prstGeom prst="ellipse">
                <a:avLst/>
              </a:prstGeom>
              <a:solidFill>
                <a:srgbClr val="93C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1</a:t>
                </a:r>
                <a:endParaRPr sz="12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gde4138b79d_16_16"/>
              <p:cNvSpPr/>
              <p:nvPr/>
            </p:nvSpPr>
            <p:spPr>
              <a:xfrm>
                <a:off x="9065875" y="4053019"/>
                <a:ext cx="359400" cy="354000"/>
              </a:xfrm>
              <a:prstGeom prst="ellipse">
                <a:avLst/>
              </a:prstGeom>
              <a:solidFill>
                <a:srgbClr val="93C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1</a:t>
                </a:r>
                <a:endParaRPr sz="12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de4138b79d_16_16"/>
              <p:cNvSpPr/>
              <p:nvPr/>
            </p:nvSpPr>
            <p:spPr>
              <a:xfrm>
                <a:off x="9527937" y="3983055"/>
                <a:ext cx="359400" cy="354000"/>
              </a:xfrm>
              <a:prstGeom prst="ellipse">
                <a:avLst/>
              </a:prstGeom>
              <a:solidFill>
                <a:srgbClr val="93C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1</a:t>
                </a:r>
                <a:endParaRPr sz="12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gde4138b79d_16_16"/>
              <p:cNvSpPr/>
              <p:nvPr/>
            </p:nvSpPr>
            <p:spPr>
              <a:xfrm>
                <a:off x="7460166" y="4640186"/>
                <a:ext cx="359400" cy="354000"/>
              </a:xfrm>
              <a:prstGeom prst="ellipse">
                <a:avLst/>
              </a:prstGeom>
              <a:solidFill>
                <a:srgbClr val="93C6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1</a:t>
                </a:r>
                <a:endParaRPr sz="12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310" name="Google Shape;310;gde4138b79d_16_16"/>
            <p:cNvSpPr/>
            <p:nvPr/>
          </p:nvSpPr>
          <p:spPr>
            <a:xfrm>
              <a:off x="7073625" y="3928900"/>
              <a:ext cx="679500" cy="4002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11" name="Google Shape;311;gde4138b79d_16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32186" y="1667800"/>
            <a:ext cx="620341" cy="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e4138b79d_18_0"/>
          <p:cNvSpPr/>
          <p:nvPr/>
        </p:nvSpPr>
        <p:spPr>
          <a:xfrm>
            <a:off x="691200" y="1601900"/>
            <a:ext cx="5292600" cy="4848000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17" name="Google Shape;317;gde4138b79d_18_0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분석결과(5) - 휴면 고객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18" name="Google Shape;318;gde4138b79d_18_0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 고객 재활성화를 위한 방안 마련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0" name="Google Shape;320;gde4138b79d_18_0"/>
          <p:cNvSpPr/>
          <p:nvPr/>
        </p:nvSpPr>
        <p:spPr>
          <a:xfrm>
            <a:off x="6205700" y="1601900"/>
            <a:ext cx="5292600" cy="4848000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1" name="Google Shape;321;gde4138b79d_18_0"/>
          <p:cNvSpPr txBox="1"/>
          <p:nvPr/>
        </p:nvSpPr>
        <p:spPr>
          <a:xfrm>
            <a:off x="1340993" y="3498073"/>
            <a:ext cx="4061414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 고객(최근 2년간 구매하지 않는 고객) 중 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40-50대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가 차지하는 비율: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70%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2" name="Google Shape;322;gde4138b79d_18_0"/>
          <p:cNvSpPr txBox="1"/>
          <p:nvPr/>
        </p:nvSpPr>
        <p:spPr>
          <a:xfrm>
            <a:off x="2017175" y="5818075"/>
            <a:ext cx="321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3" name="Google Shape;323;gde4138b79d_18_0"/>
          <p:cNvSpPr txBox="1"/>
          <p:nvPr/>
        </p:nvSpPr>
        <p:spPr>
          <a:xfrm>
            <a:off x="836200" y="6041148"/>
            <a:ext cx="555012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 고객 활성화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로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객단가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상승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통한 매출 증대 방안 모색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324" name="Google Shape;324;gde4138b79d_18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0963" y="3429000"/>
            <a:ext cx="3162074" cy="1559500"/>
          </a:xfrm>
          <a:prstGeom prst="rect">
            <a:avLst/>
          </a:prstGeom>
          <a:noFill/>
          <a:ln w="9525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5" name="Google Shape;325;gde4138b79d_18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951" y="1790320"/>
            <a:ext cx="3162075" cy="1607093"/>
          </a:xfrm>
          <a:prstGeom prst="rect">
            <a:avLst/>
          </a:prstGeom>
          <a:noFill/>
          <a:ln w="9525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gde4138b79d_18_0"/>
          <p:cNvSpPr txBox="1"/>
          <p:nvPr/>
        </p:nvSpPr>
        <p:spPr>
          <a:xfrm>
            <a:off x="7877301" y="3695363"/>
            <a:ext cx="1066800" cy="800400"/>
          </a:xfrm>
          <a:prstGeom prst="rect">
            <a:avLst/>
          </a:prstGeom>
          <a:noFill/>
          <a:ln w="28575" cap="flat" cmpd="sng">
            <a:solidFill>
              <a:srgbClr val="FF9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7" name="Google Shape;327;gde4138b79d_18_0"/>
          <p:cNvSpPr txBox="1"/>
          <p:nvPr/>
        </p:nvSpPr>
        <p:spPr>
          <a:xfrm>
            <a:off x="7877301" y="2029066"/>
            <a:ext cx="1066800" cy="800400"/>
          </a:xfrm>
          <a:prstGeom prst="rect">
            <a:avLst/>
          </a:prstGeom>
          <a:noFill/>
          <a:ln w="28575" cap="flat" cmpd="sng">
            <a:solidFill>
              <a:srgbClr val="FF9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8" name="Google Shape;328;gde4138b79d_18_0"/>
          <p:cNvSpPr txBox="1"/>
          <p:nvPr/>
        </p:nvSpPr>
        <p:spPr>
          <a:xfrm>
            <a:off x="7877301" y="3106191"/>
            <a:ext cx="1066800" cy="276900"/>
          </a:xfrm>
          <a:prstGeom prst="rect">
            <a:avLst/>
          </a:prstGeom>
          <a:noFill/>
          <a:ln w="28575" cap="flat" cmpd="sng">
            <a:solidFill>
              <a:srgbClr val="FF9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29" name="Google Shape;329;gde4138b79d_18_0"/>
          <p:cNvSpPr txBox="1"/>
          <p:nvPr/>
        </p:nvSpPr>
        <p:spPr>
          <a:xfrm>
            <a:off x="7877301" y="4721126"/>
            <a:ext cx="1066800" cy="246300"/>
          </a:xfrm>
          <a:prstGeom prst="rect">
            <a:avLst/>
          </a:prstGeom>
          <a:noFill/>
          <a:ln w="28575" cap="flat" cmpd="sng">
            <a:solidFill>
              <a:srgbClr val="FF9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30" name="Google Shape;330;gde4138b79d_18_0"/>
          <p:cNvSpPr txBox="1"/>
          <p:nvPr/>
        </p:nvSpPr>
        <p:spPr>
          <a:xfrm>
            <a:off x="6205701" y="5072289"/>
            <a:ext cx="5292599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최근 1년 간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40-50대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고객들이 가장 많이 구입한 소분류 품목 :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스낵, 두부,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김가공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빵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 고객층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인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40, 50대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의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인기 상품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활용한 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프로모션 진행으로 휴면고객 재활성화 추진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331" name="Google Shape;331;gde4138b79d_18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2690" y="1747685"/>
            <a:ext cx="2778020" cy="174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de4138b79d_18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27625" y="4155016"/>
            <a:ext cx="2438959" cy="18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e4138b79d_12_114"/>
          <p:cNvSpPr/>
          <p:nvPr/>
        </p:nvSpPr>
        <p:spPr>
          <a:xfrm>
            <a:off x="55925" y="1608725"/>
            <a:ext cx="12057306" cy="5213100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38" name="Google Shape;338;gde4138b79d_12_114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개선안(1) – 회원등급제 개편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39" name="Google Shape;339;gde4138b79d_12_114"/>
          <p:cNvSpPr txBox="1"/>
          <p:nvPr/>
        </p:nvSpPr>
        <p:spPr>
          <a:xfrm>
            <a:off x="6775514" y="3031925"/>
            <a:ext cx="83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곡식방울</a:t>
            </a:r>
            <a:endParaRPr sz="1000" b="0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(과자</a:t>
            </a:r>
            <a:r>
              <a:rPr lang="ko-KR" sz="14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0" name="Google Shape;340;gde4138b79d_12_114"/>
          <p:cNvSpPr txBox="1"/>
          <p:nvPr/>
        </p:nvSpPr>
        <p:spPr>
          <a:xfrm>
            <a:off x="9664786" y="2075382"/>
            <a:ext cx="2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&lt;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1" name="Google Shape;341;gde4138b79d_12_114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9258"/>
              </a:buClr>
              <a:buSzPts val="2400"/>
              <a:buFont typeface="Malgun Gothic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회원 등급제 개편 및 등급별 혜택 제공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2" name="Google Shape;342;gde4138b79d_12_114"/>
          <p:cNvSpPr txBox="1"/>
          <p:nvPr/>
        </p:nvSpPr>
        <p:spPr>
          <a:xfrm>
            <a:off x="269614" y="1908198"/>
            <a:ext cx="4597500" cy="4441186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전체 등급별 </a:t>
            </a:r>
            <a:r>
              <a:rPr lang="ko-KR" sz="14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혜택표</a:t>
            </a:r>
            <a:endParaRPr sz="14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4개의 등급 별 차별화 된 혜택 제공</a:t>
            </a: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Char char="-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할인쿠폰을 시작으로 제공 혜택 수와 혜택의 범위 증가</a:t>
            </a: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3" name="Google Shape;343;gde4138b79d_12_114"/>
          <p:cNvSpPr txBox="1"/>
          <p:nvPr/>
        </p:nvSpPr>
        <p:spPr>
          <a:xfrm>
            <a:off x="5386500" y="1374576"/>
            <a:ext cx="1419000" cy="5077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등급별 혜택</a:t>
            </a: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344" name="Google Shape;344;gde4138b79d_12_114"/>
          <p:cNvGraphicFramePr/>
          <p:nvPr>
            <p:extLst>
              <p:ext uri="{D42A27DB-BD31-4B8C-83A1-F6EECF244321}">
                <p14:modId xmlns:p14="http://schemas.microsoft.com/office/powerpoint/2010/main" val="1069763337"/>
              </p:ext>
            </p:extLst>
          </p:nvPr>
        </p:nvGraphicFramePr>
        <p:xfrm>
          <a:off x="383064" y="2364193"/>
          <a:ext cx="4386425" cy="32917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5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25"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회원등급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BDDFC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혜택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>
                    <a:solidFill>
                      <a:srgbClr val="BDDF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싹쓸바람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5000원 할인쿠폰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2회)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나만의 PICK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무료배송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2회)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이 달의 추천 상품 제공 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센바람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5000원 할인쿠폰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2회)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나만의 PICK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무료배송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1회)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산들바람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2000원 할인쿠폰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1회)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나만의 PICK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500"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실바람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2000원 할인쿠폰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(월 1회)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905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5" name="Google Shape;345;gde4138b79d_12_114"/>
          <p:cNvSpPr/>
          <p:nvPr/>
        </p:nvSpPr>
        <p:spPr>
          <a:xfrm>
            <a:off x="5442085" y="1908198"/>
            <a:ext cx="2857800" cy="3691327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나만의 PICK 카테고리 </a:t>
            </a:r>
            <a:endParaRPr sz="14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651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 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구매데이터의 군집분석을 통해 중분류 중 상위 5개 품목에 대해 카테고리화 </a:t>
            </a: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6" name="Google Shape;346;gde4138b79d_12_114"/>
          <p:cNvSpPr/>
          <p:nvPr/>
        </p:nvSpPr>
        <p:spPr>
          <a:xfrm>
            <a:off x="8387785" y="1908198"/>
            <a:ext cx="3544875" cy="3691302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서비스 제공 방법 : 어플리케이션</a:t>
            </a:r>
            <a:endParaRPr sz="14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카테고리 제품 구매 시 스탬프 제공</a:t>
            </a:r>
            <a:endParaRPr dirty="0"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10개 획득 시 보상 :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PB상품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제공 등의 소소한 혜택</a:t>
            </a:r>
            <a:endParaRPr sz="12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71450" marR="0" lvl="0" indent="-95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7" name="Google Shape;347;gde4138b79d_12_114"/>
          <p:cNvSpPr/>
          <p:nvPr/>
        </p:nvSpPr>
        <p:spPr>
          <a:xfrm>
            <a:off x="2083889" y="2730843"/>
            <a:ext cx="699000" cy="2193582"/>
          </a:xfrm>
          <a:prstGeom prst="rect">
            <a:avLst/>
          </a:prstGeom>
          <a:noFill/>
          <a:ln w="57150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348" name="Google Shape;348;gde4138b79d_12_114"/>
          <p:cNvSpPr/>
          <p:nvPr/>
        </p:nvSpPr>
        <p:spPr>
          <a:xfrm>
            <a:off x="4987407" y="1908198"/>
            <a:ext cx="415500" cy="4451502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349" name="Google Shape;349;gde4138b79d_12_114"/>
          <p:cNvCxnSpPr>
            <a:cxnSpLocks/>
            <a:stCxn id="348" idx="1"/>
          </p:cNvCxnSpPr>
          <p:nvPr/>
        </p:nvCxnSpPr>
        <p:spPr>
          <a:xfrm flipH="1">
            <a:off x="2782889" y="4133949"/>
            <a:ext cx="2204518" cy="556821"/>
          </a:xfrm>
          <a:prstGeom prst="straightConnector1">
            <a:avLst/>
          </a:prstGeom>
          <a:noFill/>
          <a:ln w="38100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1" name="Google Shape;351;gde4138b79d_12_114"/>
          <p:cNvGrpSpPr/>
          <p:nvPr/>
        </p:nvGrpSpPr>
        <p:grpSpPr>
          <a:xfrm>
            <a:off x="5729353" y="3248647"/>
            <a:ext cx="2306551" cy="2310974"/>
            <a:chOff x="5633179" y="3913750"/>
            <a:chExt cx="2642400" cy="2856228"/>
          </a:xfrm>
        </p:grpSpPr>
        <p:grpSp>
          <p:nvGrpSpPr>
            <p:cNvPr id="352" name="Google Shape;352;gde4138b79d_12_114"/>
            <p:cNvGrpSpPr/>
            <p:nvPr/>
          </p:nvGrpSpPr>
          <p:grpSpPr>
            <a:xfrm>
              <a:off x="5633179" y="4011053"/>
              <a:ext cx="2642400" cy="2758925"/>
              <a:chOff x="6581953" y="2619177"/>
              <a:chExt cx="2642400" cy="2758925"/>
            </a:xfrm>
          </p:grpSpPr>
          <p:pic>
            <p:nvPicPr>
              <p:cNvPr id="353" name="Google Shape;353;gde4138b79d_12_1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787425" y="2619177"/>
                <a:ext cx="2242724" cy="23251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" name="Google Shape;354;gde4138b79d_12_114"/>
              <p:cNvSpPr txBox="1"/>
              <p:nvPr/>
            </p:nvSpPr>
            <p:spPr>
              <a:xfrm>
                <a:off x="7386493" y="3464168"/>
                <a:ext cx="1036800" cy="64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나만의</a:t>
                </a:r>
                <a:endParaRPr sz="14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PICK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gde4138b79d_12_114"/>
              <p:cNvSpPr txBox="1"/>
              <p:nvPr/>
            </p:nvSpPr>
            <p:spPr>
              <a:xfrm>
                <a:off x="6865558" y="3015524"/>
                <a:ext cx="8388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곡식방울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(과자</a:t>
                </a:r>
                <a:r>
                  <a:rPr lang="ko-KR" sz="14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)</a:t>
                </a:r>
                <a:endParaRPr sz="14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gde4138b79d_12_114"/>
              <p:cNvSpPr txBox="1"/>
              <p:nvPr/>
            </p:nvSpPr>
            <p:spPr>
              <a:xfrm>
                <a:off x="8263574" y="3478365"/>
                <a:ext cx="8640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쉐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(유제품</a:t>
                </a:r>
                <a:r>
                  <a:rPr lang="ko-KR" sz="14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)</a:t>
                </a:r>
                <a:endParaRPr sz="14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gde4138b79d_12_114"/>
              <p:cNvSpPr txBox="1"/>
              <p:nvPr/>
            </p:nvSpPr>
            <p:spPr>
              <a:xfrm>
                <a:off x="6914451" y="4018917"/>
                <a:ext cx="667800" cy="4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둠비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(두부)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gde4138b79d_12_114"/>
              <p:cNvSpPr txBox="1"/>
              <p:nvPr/>
            </p:nvSpPr>
            <p:spPr>
              <a:xfrm>
                <a:off x="7715725" y="4304253"/>
                <a:ext cx="864000" cy="4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베치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(</a:t>
                </a: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잎채소</a:t>
                </a: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)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gde4138b79d_12_114"/>
              <p:cNvSpPr txBox="1"/>
              <p:nvPr/>
            </p:nvSpPr>
            <p:spPr>
              <a:xfrm>
                <a:off x="7513687" y="2659292"/>
                <a:ext cx="1326300" cy="4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세미떡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(</a:t>
                </a: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육가공</a:t>
                </a: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/</a:t>
                </a: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밀가공</a:t>
                </a: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)</a:t>
                </a:r>
                <a:endParaRPr sz="10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gde4138b79d_12_114"/>
              <p:cNvSpPr txBox="1"/>
              <p:nvPr/>
            </p:nvSpPr>
            <p:spPr>
              <a:xfrm>
                <a:off x="6581953" y="5035802"/>
                <a:ext cx="2642400" cy="34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0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나만의 PICK 카테고리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361" name="Google Shape;361;gde4138b79d_12_114"/>
            <p:cNvSpPr/>
            <p:nvPr/>
          </p:nvSpPr>
          <p:spPr>
            <a:xfrm>
              <a:off x="5725125" y="3913750"/>
              <a:ext cx="2438400" cy="2581800"/>
            </a:xfrm>
            <a:prstGeom prst="blockArc">
              <a:avLst>
                <a:gd name="adj1" fmla="val 10800000"/>
                <a:gd name="adj2" fmla="val 128653"/>
                <a:gd name="adj3" fmla="val 3807"/>
              </a:avLst>
            </a:prstGeom>
            <a:solidFill>
              <a:srgbClr val="E7F4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gde4138b79d_12_114"/>
          <p:cNvGrpSpPr/>
          <p:nvPr/>
        </p:nvGrpSpPr>
        <p:grpSpPr>
          <a:xfrm>
            <a:off x="10325339" y="3314263"/>
            <a:ext cx="1297684" cy="2117948"/>
            <a:chOff x="10346074" y="3493697"/>
            <a:chExt cx="1664551" cy="2716711"/>
          </a:xfrm>
        </p:grpSpPr>
        <p:grpSp>
          <p:nvGrpSpPr>
            <p:cNvPr id="363" name="Google Shape;363;gde4138b79d_12_114"/>
            <p:cNvGrpSpPr/>
            <p:nvPr/>
          </p:nvGrpSpPr>
          <p:grpSpPr>
            <a:xfrm>
              <a:off x="10346074" y="3493697"/>
              <a:ext cx="1664551" cy="2716711"/>
              <a:chOff x="7666328" y="1965098"/>
              <a:chExt cx="2242726" cy="3660349"/>
            </a:xfrm>
          </p:grpSpPr>
          <p:sp>
            <p:nvSpPr>
              <p:cNvPr id="364" name="Google Shape;364;gde4138b79d_12_114"/>
              <p:cNvSpPr/>
              <p:nvPr/>
            </p:nvSpPr>
            <p:spPr>
              <a:xfrm>
                <a:off x="7969701" y="2066773"/>
                <a:ext cx="1719300" cy="490500"/>
              </a:xfrm>
              <a:prstGeom prst="rect">
                <a:avLst/>
              </a:prstGeom>
              <a:solidFill>
                <a:srgbClr val="66AD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65" name="Google Shape;365;gde4138b79d_12_114"/>
              <p:cNvPicPr preferRelativeResize="0"/>
              <p:nvPr/>
            </p:nvPicPr>
            <p:blipFill rotWithShape="1">
              <a:blip r:embed="rId4">
                <a:alphaModFix/>
              </a:blip>
              <a:srcRect l="3661" r="44458"/>
              <a:stretch/>
            </p:blipFill>
            <p:spPr>
              <a:xfrm>
                <a:off x="7666328" y="1965098"/>
                <a:ext cx="2242726" cy="36603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6" name="Google Shape;366;gde4138b79d_12_114"/>
              <p:cNvSpPr txBox="1"/>
              <p:nvPr/>
            </p:nvSpPr>
            <p:spPr>
              <a:xfrm>
                <a:off x="8153822" y="2207059"/>
                <a:ext cx="1489800" cy="3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ko-KR" sz="800" b="0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마이페이지</a:t>
                </a:r>
                <a:endParaRPr sz="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gde4138b79d_12_114"/>
              <p:cNvSpPr txBox="1"/>
              <p:nvPr/>
            </p:nvSpPr>
            <p:spPr>
              <a:xfrm>
                <a:off x="7956093" y="2014736"/>
                <a:ext cx="257400" cy="6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&lt;</a:t>
                </a:r>
                <a:endParaRPr sz="18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cxnSp>
            <p:nvCxnSpPr>
              <p:cNvPr id="368" name="Google Shape;368;gde4138b79d_12_114"/>
              <p:cNvCxnSpPr/>
              <p:nvPr/>
            </p:nvCxnSpPr>
            <p:spPr>
              <a:xfrm>
                <a:off x="7969701" y="3001988"/>
                <a:ext cx="171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A925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69" name="Google Shape;369;gde4138b79d_12_114"/>
              <p:cNvSpPr txBox="1"/>
              <p:nvPr/>
            </p:nvSpPr>
            <p:spPr>
              <a:xfrm>
                <a:off x="8177468" y="2595020"/>
                <a:ext cx="1548300" cy="4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둠비</a:t>
                </a: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 PICK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70" name="Google Shape;370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755987" y="4219757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249848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2" name="Google Shape;372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698058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9146267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044708" y="3837107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494357" y="3842550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951127" y="3842150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287080" y="4200945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539593" y="4591522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004001" y="4601463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0" name="Google Shape;380;gde4138b79d_12_114"/>
            <p:cNvSpPr txBox="1"/>
            <p:nvPr/>
          </p:nvSpPr>
          <p:spPr>
            <a:xfrm>
              <a:off x="10872976" y="4194372"/>
              <a:ext cx="948899" cy="473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7/10</a:t>
              </a:r>
              <a:endParaRPr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gde4138b79d_12_114"/>
          <p:cNvGrpSpPr/>
          <p:nvPr/>
        </p:nvGrpSpPr>
        <p:grpSpPr>
          <a:xfrm>
            <a:off x="8756499" y="3314379"/>
            <a:ext cx="1297684" cy="2117948"/>
            <a:chOff x="10346074" y="3493697"/>
            <a:chExt cx="1664551" cy="2716711"/>
          </a:xfrm>
        </p:grpSpPr>
        <p:grpSp>
          <p:nvGrpSpPr>
            <p:cNvPr id="382" name="Google Shape;382;gde4138b79d_12_114"/>
            <p:cNvGrpSpPr/>
            <p:nvPr/>
          </p:nvGrpSpPr>
          <p:grpSpPr>
            <a:xfrm>
              <a:off x="10346074" y="3493697"/>
              <a:ext cx="1664551" cy="2716711"/>
              <a:chOff x="7666328" y="1965098"/>
              <a:chExt cx="2242726" cy="3660349"/>
            </a:xfrm>
          </p:grpSpPr>
          <p:sp>
            <p:nvSpPr>
              <p:cNvPr id="383" name="Google Shape;383;gde4138b79d_12_114"/>
              <p:cNvSpPr/>
              <p:nvPr/>
            </p:nvSpPr>
            <p:spPr>
              <a:xfrm>
                <a:off x="7969701" y="2066773"/>
                <a:ext cx="1719300" cy="490500"/>
              </a:xfrm>
              <a:prstGeom prst="rect">
                <a:avLst/>
              </a:prstGeom>
              <a:solidFill>
                <a:srgbClr val="66AD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84" name="Google Shape;384;gde4138b79d_12_114"/>
              <p:cNvPicPr preferRelativeResize="0"/>
              <p:nvPr/>
            </p:nvPicPr>
            <p:blipFill rotWithShape="1">
              <a:blip r:embed="rId4">
                <a:alphaModFix/>
              </a:blip>
              <a:srcRect l="3661" r="44458"/>
              <a:stretch/>
            </p:blipFill>
            <p:spPr>
              <a:xfrm>
                <a:off x="7666328" y="1965098"/>
                <a:ext cx="2242726" cy="36603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gde4138b79d_12_114"/>
              <p:cNvSpPr txBox="1"/>
              <p:nvPr/>
            </p:nvSpPr>
            <p:spPr>
              <a:xfrm>
                <a:off x="8255709" y="2195917"/>
                <a:ext cx="1264800" cy="37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ko-KR" sz="800" b="0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마이페이지</a:t>
                </a:r>
                <a:endParaRPr sz="1200" b="0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gde4138b79d_12_114"/>
              <p:cNvSpPr txBox="1"/>
              <p:nvPr/>
            </p:nvSpPr>
            <p:spPr>
              <a:xfrm>
                <a:off x="7967413" y="2022146"/>
                <a:ext cx="257400" cy="6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&lt;</a:t>
                </a:r>
                <a:endParaRPr sz="18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cxnSp>
            <p:nvCxnSpPr>
              <p:cNvPr id="387" name="Google Shape;387;gde4138b79d_12_114"/>
              <p:cNvCxnSpPr/>
              <p:nvPr/>
            </p:nvCxnSpPr>
            <p:spPr>
              <a:xfrm>
                <a:off x="7969701" y="3001988"/>
                <a:ext cx="17193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A925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88" name="Google Shape;388;gde4138b79d_12_114"/>
              <p:cNvSpPr txBox="1"/>
              <p:nvPr/>
            </p:nvSpPr>
            <p:spPr>
              <a:xfrm>
                <a:off x="8167103" y="2595033"/>
                <a:ext cx="1449600" cy="4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0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베치</a:t>
                </a:r>
                <a:r>
                  <a:rPr lang="ko-KR" sz="10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 PICK</a:t>
                </a:r>
                <a:endParaRPr sz="10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  <p:pic>
            <p:nvPicPr>
              <p:cNvPr id="389" name="Google Shape;389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516623" y="3860625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0" name="Google Shape;390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249848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1" name="Google Shape;391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698058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2" name="Google Shape;392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9146267" y="3451171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3" name="Google Shape;393;gde4138b79d_12_114"/>
              <p:cNvPicPr preferRelativeResize="0"/>
              <p:nvPr/>
            </p:nvPicPr>
            <p:blipFill rotWithShape="1">
              <a:blip r:embed="rId6">
                <a:alphaModFix/>
              </a:blip>
              <a:srcRect l="28347" t="19560" r="21425" b="49999"/>
              <a:stretch/>
            </p:blipFill>
            <p:spPr>
              <a:xfrm>
                <a:off x="8044708" y="3837107"/>
                <a:ext cx="435662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4" name="Google Shape;394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232958" y="4270110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5" name="Google Shape;395;gde4138b79d_12_1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034764" y="3853476"/>
                <a:ext cx="469443" cy="396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6" name="Google Shape;396;gde4138b79d_12_114"/>
            <p:cNvSpPr txBox="1"/>
            <p:nvPr/>
          </p:nvSpPr>
          <p:spPr>
            <a:xfrm>
              <a:off x="10843958" y="4184871"/>
              <a:ext cx="842100" cy="473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4/10</a:t>
              </a:r>
              <a:endParaRPr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397" name="Google Shape;397;gde4138b79d_12_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84168" y="4641057"/>
            <a:ext cx="288300" cy="2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de4138b79d_12_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4233" y="4846493"/>
            <a:ext cx="288300" cy="24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de4138b79d_12_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56495" y="4847143"/>
            <a:ext cx="288300" cy="24371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de4138b79d_12_114"/>
          <p:cNvSpPr/>
          <p:nvPr/>
        </p:nvSpPr>
        <p:spPr>
          <a:xfrm>
            <a:off x="5442085" y="5669803"/>
            <a:ext cx="6490575" cy="702900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혜택 회원 수 증가로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'전체 회원 수 증가'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예상</a:t>
            </a:r>
            <a:endParaRPr sz="1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gde8152ead4_14_36"/>
          <p:cNvGrpSpPr/>
          <p:nvPr/>
        </p:nvGrpSpPr>
        <p:grpSpPr>
          <a:xfrm>
            <a:off x="7793674" y="1413213"/>
            <a:ext cx="3239393" cy="5108383"/>
            <a:chOff x="7666328" y="1965098"/>
            <a:chExt cx="2242726" cy="3660349"/>
          </a:xfrm>
        </p:grpSpPr>
        <p:sp>
          <p:nvSpPr>
            <p:cNvPr id="406" name="Google Shape;406;gde8152ead4_14_36"/>
            <p:cNvSpPr/>
            <p:nvPr/>
          </p:nvSpPr>
          <p:spPr>
            <a:xfrm>
              <a:off x="7969701" y="2066773"/>
              <a:ext cx="1719300" cy="490500"/>
            </a:xfrm>
            <a:prstGeom prst="rect">
              <a:avLst/>
            </a:prstGeom>
            <a:solidFill>
              <a:srgbClr val="66AD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pic>
          <p:nvPicPr>
            <p:cNvPr id="407" name="Google Shape;407;gde8152ead4_14_36"/>
            <p:cNvPicPr preferRelativeResize="0"/>
            <p:nvPr/>
          </p:nvPicPr>
          <p:blipFill rotWithShape="1">
            <a:blip r:embed="rId3">
              <a:alphaModFix/>
            </a:blip>
            <a:srcRect l="3661" r="44459"/>
            <a:stretch/>
          </p:blipFill>
          <p:spPr>
            <a:xfrm>
              <a:off x="7666328" y="1965098"/>
              <a:ext cx="2242726" cy="3660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gde8152ead4_14_36"/>
            <p:cNvSpPr txBox="1"/>
            <p:nvPr/>
          </p:nvSpPr>
          <p:spPr>
            <a:xfrm>
              <a:off x="8000021" y="2288013"/>
              <a:ext cx="257400" cy="264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&lt;</a:t>
              </a:r>
              <a:endParaRPr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cxnSp>
          <p:nvCxnSpPr>
            <p:cNvPr id="409" name="Google Shape;409;gde8152ead4_14_36"/>
            <p:cNvCxnSpPr/>
            <p:nvPr/>
          </p:nvCxnSpPr>
          <p:spPr>
            <a:xfrm>
              <a:off x="7969701" y="3001988"/>
              <a:ext cx="1719300" cy="0"/>
            </a:xfrm>
            <a:prstGeom prst="straightConnector1">
              <a:avLst/>
            </a:prstGeom>
            <a:noFill/>
            <a:ln w="9525" cap="flat" cmpd="sng">
              <a:solidFill>
                <a:srgbClr val="3A925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10" name="Google Shape;410;gde8152ead4_14_36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개선안(2) – 추천 서비스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11" name="Google Shape;411;gde8152ead4_14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2048" y="2802750"/>
            <a:ext cx="2632350" cy="24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de8152ead4_14_36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9258"/>
              </a:buClr>
              <a:buSzPts val="2400"/>
              <a:buFont typeface="Malgun Gothic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 맞춤형 추천 서비스 제공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5" name="Google Shape;415;gde8152ead4_14_36"/>
          <p:cNvSpPr txBox="1"/>
          <p:nvPr/>
        </p:nvSpPr>
        <p:spPr>
          <a:xfrm>
            <a:off x="814976" y="1559550"/>
            <a:ext cx="3583500" cy="5232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 구매 기반 연관 품목 추천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6" name="Google Shape;416;gde8152ead4_14_36"/>
          <p:cNvSpPr txBox="1"/>
          <p:nvPr/>
        </p:nvSpPr>
        <p:spPr>
          <a:xfrm>
            <a:off x="8417600" y="3053025"/>
            <a:ext cx="2125800" cy="11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“ </a:t>
            </a:r>
            <a:r>
              <a:rPr lang="ko-KR" sz="1300" b="0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백종원선생님의</a:t>
            </a: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endParaRPr sz="1300" b="0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3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브로콜리 스프</a:t>
            </a: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 </a:t>
            </a:r>
            <a:r>
              <a:rPr lang="ko-KR" sz="13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당근</a:t>
            </a: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첨가하면</a:t>
            </a:r>
            <a:r>
              <a:rPr lang="ko-KR" sz="1300" dirty="0">
                <a:solidFill>
                  <a:srgbClr val="3A9258"/>
                </a:solidFill>
              </a:rPr>
              <a:t> </a:t>
            </a:r>
            <a:r>
              <a:rPr lang="ko-KR" sz="1300" b="0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비타민A가</a:t>
            </a: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풍부한</a:t>
            </a:r>
            <a:r>
              <a:rPr lang="ko-KR" sz="1300" dirty="0">
                <a:solidFill>
                  <a:srgbClr val="3A9258"/>
                </a:solidFill>
              </a:rPr>
              <a:t> </a:t>
            </a:r>
            <a:r>
              <a:rPr lang="ko-KR" sz="13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당근 브로콜리 스프</a:t>
            </a:r>
            <a:r>
              <a:rPr lang="ko-KR" sz="13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가 된답니다 “</a:t>
            </a:r>
            <a:endParaRPr sz="1300" b="0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7" name="Google Shape;417;gde8152ead4_14_36"/>
          <p:cNvSpPr txBox="1"/>
          <p:nvPr/>
        </p:nvSpPr>
        <p:spPr>
          <a:xfrm>
            <a:off x="8607423" y="2424706"/>
            <a:ext cx="173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27633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추천해요 !</a:t>
            </a:r>
            <a:endParaRPr sz="1800" b="1" i="0" u="none" strike="noStrike" cap="none" dirty="0">
              <a:solidFill>
                <a:srgbClr val="27633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18" name="Google Shape;418;gde8152ead4_14_36"/>
          <p:cNvSpPr txBox="1"/>
          <p:nvPr/>
        </p:nvSpPr>
        <p:spPr>
          <a:xfrm>
            <a:off x="4398476" y="4290812"/>
            <a:ext cx="3583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당근과 같이 구매한 품목을 분석하여 고객에게 </a:t>
            </a:r>
            <a:r>
              <a:rPr lang="ko-KR" sz="1400" b="1" i="0" u="none" strike="noStrike" cap="none" dirty="0">
                <a:solidFill>
                  <a:srgbClr val="000000"/>
                </a:solidFill>
              </a:rPr>
              <a:t>연관 상품 추천 </a:t>
            </a:r>
            <a:endParaRPr sz="1400" b="1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419" name="Google Shape;419;gde8152ead4_14_36"/>
          <p:cNvSpPr txBox="1"/>
          <p:nvPr/>
        </p:nvSpPr>
        <p:spPr>
          <a:xfrm>
            <a:off x="9184173" y="1883761"/>
            <a:ext cx="57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알림</a:t>
            </a:r>
            <a:endParaRPr sz="14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20" name="Google Shape;420;gde8152ead4_14_36"/>
          <p:cNvPicPr preferRelativeResize="0"/>
          <p:nvPr/>
        </p:nvPicPr>
        <p:blipFill rotWithShape="1">
          <a:blip r:embed="rId5">
            <a:alphaModFix/>
          </a:blip>
          <a:srcRect l="9286" r="8608" b="32094"/>
          <a:stretch/>
        </p:blipFill>
        <p:spPr>
          <a:xfrm>
            <a:off x="8275505" y="4696925"/>
            <a:ext cx="1298195" cy="97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de8152ead4_14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8630" y="4740130"/>
            <a:ext cx="10541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de8152ead4_14_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8630" y="5142462"/>
            <a:ext cx="1092200" cy="558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3" name="Google Shape;423;gde8152ead4_14_36"/>
          <p:cNvGraphicFramePr/>
          <p:nvPr/>
        </p:nvGraphicFramePr>
        <p:xfrm>
          <a:off x="4771385" y="3000802"/>
          <a:ext cx="2649250" cy="111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조합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향상도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당근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브로콜리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4.7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씨리얼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우유, 스낵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3.69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e4138b79d_12_209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개선안(3) – 당일배송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30" name="Google Shape;430;gde4138b79d_12_209"/>
          <p:cNvSpPr txBox="1"/>
          <p:nvPr/>
        </p:nvSpPr>
        <p:spPr>
          <a:xfrm>
            <a:off x="411075" y="84227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그래프 </a:t>
            </a:r>
            <a:r>
              <a:rPr lang="ko-KR" sz="14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뭐볼까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?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모바일, 전화 등의 비율 증가하는지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배송 지연율이 줄어 드는지 ?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31" name="Google Shape;431;gde4138b79d_12_209"/>
          <p:cNvSpPr/>
          <p:nvPr/>
        </p:nvSpPr>
        <p:spPr>
          <a:xfrm>
            <a:off x="3416150" y="2022900"/>
            <a:ext cx="418200" cy="4025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3A92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432" name="Google Shape;432;gde4138b79d_12_209"/>
          <p:cNvGrpSpPr/>
          <p:nvPr/>
        </p:nvGrpSpPr>
        <p:grpSpPr>
          <a:xfrm>
            <a:off x="4888095" y="2227706"/>
            <a:ext cx="6284938" cy="1620524"/>
            <a:chOff x="6067185" y="3371633"/>
            <a:chExt cx="6284938" cy="1620524"/>
          </a:xfrm>
        </p:grpSpPr>
        <p:sp>
          <p:nvSpPr>
            <p:cNvPr id="433" name="Google Shape;433;gde4138b79d_12_209"/>
            <p:cNvSpPr txBox="1"/>
            <p:nvPr/>
          </p:nvSpPr>
          <p:spPr>
            <a:xfrm>
              <a:off x="8917753" y="3926627"/>
              <a:ext cx="3434370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제주 시내 41개, 한림, </a:t>
              </a:r>
              <a:r>
                <a:rPr lang="ko-KR" sz="1200" b="0" i="0" u="none" strike="noStrike" cap="none" dirty="0" err="1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애월</a:t>
              </a:r>
              <a:r>
                <a:rPr lang="ko-KR"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, 구좌 </a:t>
              </a:r>
              <a:r>
                <a:rPr lang="ko-KR" sz="1200" b="0" i="0" u="none" strike="noStrike" cap="none" dirty="0" err="1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조천읍에</a:t>
              </a:r>
              <a:endParaRPr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각 1개씩의 어린이집에  </a:t>
              </a: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주 평균 4.3회 </a:t>
              </a:r>
              <a:r>
                <a:rPr lang="ko-KR"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배송 중</a:t>
              </a:r>
              <a:endParaRPr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grpSp>
          <p:nvGrpSpPr>
            <p:cNvPr id="434" name="Google Shape;434;gde4138b79d_12_209"/>
            <p:cNvGrpSpPr/>
            <p:nvPr/>
          </p:nvGrpSpPr>
          <p:grpSpPr>
            <a:xfrm>
              <a:off x="6067185" y="3371633"/>
              <a:ext cx="2777930" cy="1620524"/>
              <a:chOff x="3725756" y="3527334"/>
              <a:chExt cx="3456427" cy="2294384"/>
            </a:xfrm>
          </p:grpSpPr>
          <p:grpSp>
            <p:nvGrpSpPr>
              <p:cNvPr id="435" name="Google Shape;435;gde4138b79d_12_209"/>
              <p:cNvGrpSpPr/>
              <p:nvPr/>
            </p:nvGrpSpPr>
            <p:grpSpPr>
              <a:xfrm>
                <a:off x="3772328" y="3624989"/>
                <a:ext cx="3409855" cy="2196729"/>
                <a:chOff x="6274259" y="5037767"/>
                <a:chExt cx="3784103" cy="2329265"/>
              </a:xfrm>
            </p:grpSpPr>
            <p:pic>
              <p:nvPicPr>
                <p:cNvPr id="436" name="Google Shape;436;gde4138b79d_12_20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6349" t="27384" r="9995" b="13911"/>
                <a:stretch/>
              </p:blipFill>
              <p:spPr>
                <a:xfrm>
                  <a:off x="6274259" y="5037767"/>
                  <a:ext cx="3784103" cy="232926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37" name="Google Shape;437;gde4138b79d_12_209"/>
                <p:cNvSpPr/>
                <p:nvPr/>
              </p:nvSpPr>
              <p:spPr>
                <a:xfrm>
                  <a:off x="7689415" y="5408017"/>
                  <a:ext cx="785700" cy="821100"/>
                </a:xfrm>
                <a:prstGeom prst="ellipse">
                  <a:avLst/>
                </a:prstGeom>
                <a:solidFill>
                  <a:srgbClr val="2763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ko-KR" sz="1200" b="1" i="0" u="none" strike="noStrike" cap="none" dirty="0">
                      <a:solidFill>
                        <a:schemeClr val="lt1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  <a:cs typeface="Arial"/>
                      <a:sym typeface="Arial"/>
                    </a:rPr>
                    <a:t>41</a:t>
                  </a:r>
                  <a:endParaRPr sz="1200" b="1" i="0" u="none" strike="noStrike" cap="none" dirty="0">
                    <a:solidFill>
                      <a:schemeClr val="lt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38;gde4138b79d_12_209"/>
                <p:cNvSpPr/>
                <p:nvPr/>
              </p:nvSpPr>
              <p:spPr>
                <a:xfrm>
                  <a:off x="7189108" y="5859293"/>
                  <a:ext cx="413400" cy="423600"/>
                </a:xfrm>
                <a:prstGeom prst="ellipse">
                  <a:avLst/>
                </a:prstGeom>
                <a:solidFill>
                  <a:srgbClr val="93C6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ko-KR" sz="800" b="1" i="0" u="none" strike="noStrike" cap="none" dirty="0">
                      <a:solidFill>
                        <a:srgbClr val="000000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  <a:cs typeface="Arial"/>
                      <a:sym typeface="Arial"/>
                    </a:rPr>
                    <a:t>1</a:t>
                  </a:r>
                  <a:endParaRPr sz="8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39;gde4138b79d_12_209"/>
                <p:cNvSpPr/>
                <p:nvPr/>
              </p:nvSpPr>
              <p:spPr>
                <a:xfrm>
                  <a:off x="8488146" y="5408020"/>
                  <a:ext cx="413400" cy="423600"/>
                </a:xfrm>
                <a:prstGeom prst="ellipse">
                  <a:avLst/>
                </a:prstGeom>
                <a:solidFill>
                  <a:srgbClr val="93C6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ko-KR" sz="800" b="1" i="0" u="none" strike="noStrike" cap="none" dirty="0">
                      <a:solidFill>
                        <a:srgbClr val="000000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  <a:cs typeface="Arial"/>
                      <a:sym typeface="Arial"/>
                    </a:rPr>
                    <a:t>1</a:t>
                  </a:r>
                  <a:endParaRPr sz="8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gde4138b79d_12_209"/>
                <p:cNvSpPr/>
                <p:nvPr/>
              </p:nvSpPr>
              <p:spPr>
                <a:xfrm>
                  <a:off x="9001847" y="5282498"/>
                  <a:ext cx="413400" cy="413400"/>
                </a:xfrm>
                <a:prstGeom prst="ellipse">
                  <a:avLst/>
                </a:prstGeom>
                <a:solidFill>
                  <a:srgbClr val="93C6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ko-KR" sz="800" b="1" i="0" u="none" strike="noStrike" cap="none" dirty="0">
                      <a:solidFill>
                        <a:srgbClr val="000000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  <a:cs typeface="Arial"/>
                      <a:sym typeface="Arial"/>
                    </a:rPr>
                    <a:t>1</a:t>
                  </a:r>
                  <a:endParaRPr sz="8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gde4138b79d_12_209"/>
                <p:cNvSpPr/>
                <p:nvPr/>
              </p:nvSpPr>
              <p:spPr>
                <a:xfrm>
                  <a:off x="6672003" y="6084940"/>
                  <a:ext cx="413400" cy="423600"/>
                </a:xfrm>
                <a:prstGeom prst="ellipse">
                  <a:avLst/>
                </a:prstGeom>
                <a:solidFill>
                  <a:srgbClr val="93C6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Arial"/>
                    <a:buNone/>
                  </a:pPr>
                  <a:r>
                    <a:rPr lang="ko-KR" sz="800" b="1" i="0" u="none" strike="noStrike" cap="none" dirty="0">
                      <a:solidFill>
                        <a:srgbClr val="000000"/>
                      </a:solidFill>
                      <a:latin typeface="나눔스퀘어OTF ExtraBold" panose="020B0600000101010101" pitchFamily="34" charset="-127"/>
                      <a:ea typeface="나눔스퀘어OTF ExtraBold" panose="020B0600000101010101" pitchFamily="34" charset="-127"/>
                      <a:cs typeface="Arial"/>
                      <a:sym typeface="Arial"/>
                    </a:rPr>
                    <a:t>1</a:t>
                  </a:r>
                  <a:endParaRPr sz="800" b="1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42" name="Google Shape;442;gde4138b79d_12_209"/>
              <p:cNvSpPr/>
              <p:nvPr/>
            </p:nvSpPr>
            <p:spPr>
              <a:xfrm>
                <a:off x="3725756" y="3527334"/>
                <a:ext cx="708000" cy="40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</p:grpSp>
      </p:grpSp>
      <p:sp>
        <p:nvSpPr>
          <p:cNvPr id="443" name="Google Shape;443;gde4138b79d_12_209"/>
          <p:cNvSpPr/>
          <p:nvPr/>
        </p:nvSpPr>
        <p:spPr>
          <a:xfrm>
            <a:off x="4072120" y="4168126"/>
            <a:ext cx="3377832" cy="118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기존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모바일 앱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당일배송서비스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추가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↓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기존 고객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의 편의성 확대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↓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빈도 증가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4" name="Google Shape;444;gde4138b79d_12_209"/>
          <p:cNvSpPr/>
          <p:nvPr/>
        </p:nvSpPr>
        <p:spPr>
          <a:xfrm>
            <a:off x="7615022" y="4153154"/>
            <a:ext cx="3980892" cy="1184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어린이집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위치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중심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일반인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대상 당일 배송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↓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서비스지역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점진적 확대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(서귀포)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↓</a:t>
            </a:r>
            <a:endParaRPr sz="14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신규회원 증가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5" name="Google Shape;445;gde4138b79d_12_209"/>
          <p:cNvSpPr/>
          <p:nvPr/>
        </p:nvSpPr>
        <p:spPr>
          <a:xfrm>
            <a:off x="321875" y="3265250"/>
            <a:ext cx="3000000" cy="1737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FB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Prophet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매출 예측 : </a:t>
            </a:r>
            <a:endParaRPr sz="1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모바일▲ 주요매장▼</a:t>
            </a:r>
            <a:endParaRPr sz="1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온라인 상황 :  </a:t>
            </a:r>
            <a:endParaRPr sz="1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규모▼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객단가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▲ 배송기간▲</a:t>
            </a:r>
            <a:endParaRPr sz="16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6" name="Google Shape;446;gde4138b79d_12_209"/>
          <p:cNvSpPr/>
          <p:nvPr/>
        </p:nvSpPr>
        <p:spPr>
          <a:xfrm>
            <a:off x="3856045" y="5645703"/>
            <a:ext cx="7642355" cy="78541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당일배송으로 1인당 1달 간 구매 빈도 증가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'매출 증대'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예상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7" name="Google Shape;447;gde4138b79d_12_209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9258"/>
              </a:buClr>
              <a:buSzPts val="2400"/>
              <a:buFont typeface="Malgun Gothic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제주 시내를 중심으로 당일 배송 서비스 우선 도입 검토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8" name="Google Shape;448;gde4138b79d_12_209"/>
          <p:cNvSpPr/>
          <p:nvPr/>
        </p:nvSpPr>
        <p:spPr>
          <a:xfrm>
            <a:off x="3856046" y="3973912"/>
            <a:ext cx="3809980" cy="1551549"/>
          </a:xfrm>
          <a:prstGeom prst="rect">
            <a:avLst/>
          </a:prstGeom>
          <a:noFill/>
          <a:ln w="25400" cap="flat" cmpd="sng">
            <a:solidFill>
              <a:srgbClr val="E7F4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49" name="Google Shape;449;gde4138b79d_12_209"/>
          <p:cNvSpPr/>
          <p:nvPr/>
        </p:nvSpPr>
        <p:spPr>
          <a:xfrm>
            <a:off x="7738663" y="3968472"/>
            <a:ext cx="3737341" cy="1551549"/>
          </a:xfrm>
          <a:prstGeom prst="rect">
            <a:avLst/>
          </a:prstGeom>
          <a:noFill/>
          <a:ln w="25400" cap="flat" cmpd="sng">
            <a:solidFill>
              <a:srgbClr val="E7F4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0" name="Google Shape;450;gde4138b79d_12_209"/>
          <p:cNvSpPr/>
          <p:nvPr/>
        </p:nvSpPr>
        <p:spPr>
          <a:xfrm>
            <a:off x="3846050" y="1769750"/>
            <a:ext cx="7673700" cy="4002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rgbClr val="3A9258"/>
            </a:solidFill>
            <a:prstDash val="solid"/>
            <a:round/>
            <a:headEnd type="none" w="sm" len="sm"/>
            <a:tailEnd type="none" w="sm" len="sm"/>
          </a:ln>
          <a:effectLst>
            <a:reflection stA="95000" endPos="3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400" b="1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예약제</a:t>
            </a:r>
            <a:r>
              <a:rPr 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로 매일 배송하는 </a:t>
            </a:r>
            <a:r>
              <a:rPr lang="ko-KR" sz="1400" b="1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어린이집 위치 중심</a:t>
            </a:r>
            <a:r>
              <a:rPr 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으로 </a:t>
            </a:r>
            <a:r>
              <a:rPr lang="ko-KR" sz="1400" b="1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일반인</a:t>
            </a:r>
            <a:r>
              <a:rPr 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대상 </a:t>
            </a:r>
            <a:r>
              <a:rPr lang="ko-KR" sz="1400" b="1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당일배송</a:t>
            </a:r>
            <a:r>
              <a:rPr lang="ko-KR" sz="140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Calibri"/>
                <a:sym typeface="Calibri"/>
              </a:rPr>
              <a:t>서비스 점진적 확대</a:t>
            </a:r>
            <a:endParaRPr sz="14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de8152ead4_11_36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개선안(4) – </a:t>
            </a:r>
            <a:r>
              <a:rPr lang="ko-KR" sz="2000" b="1" i="0" u="none" strike="noStrike" cap="none" dirty="0" err="1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웰컴백</a:t>
            </a:r>
            <a:r>
              <a:rPr lang="ko-KR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키트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56" name="Google Shape;456;gde8152ead4_11_36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휴면고객 재활성화를 위한 </a:t>
            </a:r>
            <a:r>
              <a:rPr lang="ko-KR" sz="1800" b="1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웰컴백</a:t>
            </a: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키트 제작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58" name="Google Shape;458;gde8152ead4_11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1550" y="4407180"/>
            <a:ext cx="1265500" cy="1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de8152ead4_11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1550" y="3143280"/>
            <a:ext cx="1224500" cy="1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de8152ead4_11_36"/>
          <p:cNvSpPr txBox="1"/>
          <p:nvPr/>
        </p:nvSpPr>
        <p:spPr>
          <a:xfrm>
            <a:off x="4455575" y="3369588"/>
            <a:ext cx="385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61" name="Google Shape;461;gde8152ead4_11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7925" y="3035605"/>
            <a:ext cx="13430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de8152ead4_11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4125" y="4368430"/>
            <a:ext cx="1265500" cy="1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de8152ead4_11_36"/>
          <p:cNvSpPr txBox="1"/>
          <p:nvPr/>
        </p:nvSpPr>
        <p:spPr>
          <a:xfrm>
            <a:off x="9094250" y="2226805"/>
            <a:ext cx="1524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이 모든 </a:t>
            </a:r>
            <a:r>
              <a:rPr lang="ko-KR" sz="12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best</a:t>
            </a:r>
            <a:r>
              <a:rPr lang="ko-KR" sz="12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상품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</a:t>
            </a:r>
            <a:r>
              <a:rPr lang="ko-KR" sz="12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100원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 받아보세요! </a:t>
            </a:r>
            <a:endParaRPr sz="12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464" name="Google Shape;464;gde8152ead4_11_36"/>
          <p:cNvGrpSpPr/>
          <p:nvPr/>
        </p:nvGrpSpPr>
        <p:grpSpPr>
          <a:xfrm>
            <a:off x="8774504" y="1677768"/>
            <a:ext cx="2219788" cy="1202780"/>
            <a:chOff x="7969701" y="2066773"/>
            <a:chExt cx="1719300" cy="935215"/>
          </a:xfrm>
        </p:grpSpPr>
        <p:sp>
          <p:nvSpPr>
            <p:cNvPr id="465" name="Google Shape;465;gde8152ead4_11_36"/>
            <p:cNvSpPr/>
            <p:nvPr/>
          </p:nvSpPr>
          <p:spPr>
            <a:xfrm>
              <a:off x="7969701" y="2066773"/>
              <a:ext cx="1719300" cy="490500"/>
            </a:xfrm>
            <a:prstGeom prst="rect">
              <a:avLst/>
            </a:prstGeom>
            <a:solidFill>
              <a:srgbClr val="66AD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466" name="Google Shape;466;gde8152ead4_11_36"/>
            <p:cNvSpPr txBox="1"/>
            <p:nvPr/>
          </p:nvSpPr>
          <p:spPr>
            <a:xfrm>
              <a:off x="8196950" y="2268212"/>
              <a:ext cx="1264800" cy="239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ko-KR" sz="1400" b="1" i="0" u="none" strike="noStrike" cap="none" dirty="0" err="1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웰컴백</a:t>
              </a:r>
              <a:r>
                <a:rPr lang="ko-KR" sz="14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 키트</a:t>
              </a:r>
              <a:endParaRPr sz="14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sp>
          <p:nvSpPr>
            <p:cNvPr id="467" name="Google Shape;467;gde8152ead4_11_36"/>
            <p:cNvSpPr txBox="1"/>
            <p:nvPr/>
          </p:nvSpPr>
          <p:spPr>
            <a:xfrm>
              <a:off x="7981919" y="2226138"/>
              <a:ext cx="257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lt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&lt;</a:t>
              </a:r>
              <a:endParaRPr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cxnSp>
          <p:nvCxnSpPr>
            <p:cNvPr id="468" name="Google Shape;468;gde8152ead4_11_36"/>
            <p:cNvCxnSpPr/>
            <p:nvPr/>
          </p:nvCxnSpPr>
          <p:spPr>
            <a:xfrm>
              <a:off x="7969701" y="3001988"/>
              <a:ext cx="1719300" cy="0"/>
            </a:xfrm>
            <a:prstGeom prst="straightConnector1">
              <a:avLst/>
            </a:prstGeom>
            <a:noFill/>
            <a:ln w="9525" cap="flat" cmpd="sng">
              <a:solidFill>
                <a:srgbClr val="3A925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9" name="Google Shape;469;gde8152ead4_11_36"/>
            <p:cNvSpPr txBox="1"/>
            <p:nvPr/>
          </p:nvSpPr>
          <p:spPr>
            <a:xfrm>
              <a:off x="8167103" y="2595033"/>
              <a:ext cx="1449600" cy="19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0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</p:grpSp>
      <p:pic>
        <p:nvPicPr>
          <p:cNvPr id="470" name="Google Shape;470;gde8152ead4_11_36"/>
          <p:cNvPicPr preferRelativeResize="0"/>
          <p:nvPr/>
        </p:nvPicPr>
        <p:blipFill rotWithShape="1">
          <a:blip r:embed="rId7">
            <a:alphaModFix/>
          </a:blip>
          <a:srcRect l="3661" r="44459"/>
          <a:stretch/>
        </p:blipFill>
        <p:spPr>
          <a:xfrm>
            <a:off x="8394683" y="1544970"/>
            <a:ext cx="2979425" cy="48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de8152ead4_11_36"/>
          <p:cNvSpPr txBox="1"/>
          <p:nvPr/>
        </p:nvSpPr>
        <p:spPr>
          <a:xfrm>
            <a:off x="943725" y="4322570"/>
            <a:ext cx="7427200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40-50대 회원 사이에서 가장 많은 고객들이 구입한 상품인 </a:t>
            </a:r>
            <a:endParaRPr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스낵, 두부, </a:t>
            </a:r>
            <a:r>
              <a:rPr lang="ko-KR" sz="15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김가공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빵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이용한 </a:t>
            </a:r>
            <a:r>
              <a:rPr lang="ko-KR" sz="15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웰컴백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키트 제작 </a:t>
            </a:r>
            <a:endParaRPr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 고객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대상으로 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베스트 품목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으로 구성된 </a:t>
            </a:r>
            <a:r>
              <a:rPr lang="ko-KR" sz="15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웰컴백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키트를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100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원에 판매</a:t>
            </a:r>
            <a:endParaRPr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-"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 고객 재활성화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를 통해 재방문 상승 및 추가 구매 유도 기대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72" name="Google Shape;472;gde8152ead4_11_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6075" y="1933150"/>
            <a:ext cx="3522125" cy="19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de8152ead4_11_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0575" y="1933150"/>
            <a:ext cx="3522125" cy="19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e4138b79d_18_92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6. 개선안(5) – </a:t>
            </a:r>
            <a:r>
              <a:rPr lang="ko-KR" sz="2000" b="1" i="0" u="none" strike="noStrike" cap="none" dirty="0" err="1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육가공</a:t>
            </a: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PB 상품 </a:t>
            </a:r>
            <a:endParaRPr sz="2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0" name="Google Shape;480;gde4138b79d_18_92"/>
          <p:cNvSpPr txBox="1"/>
          <p:nvPr/>
        </p:nvSpPr>
        <p:spPr>
          <a:xfrm>
            <a:off x="1904626" y="3486045"/>
            <a:ext cx="28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1" name="Google Shape;481;gde4138b79d_18_92"/>
          <p:cNvSpPr txBox="1"/>
          <p:nvPr/>
        </p:nvSpPr>
        <p:spPr>
          <a:xfrm>
            <a:off x="5695404" y="2104503"/>
            <a:ext cx="62481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온라인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에서  자사의 제품으로 이루어진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일주일 식단 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구성 상품 판매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다양한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종류의 반찬 구성을 통해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여러 상품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체험할 기회 제공 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취향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 맞는 반찬(단품)의 재구매가 이루어질 것으로 예상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82" name="Google Shape;482;gde4138b79d_18_92"/>
          <p:cNvSpPr txBox="1"/>
          <p:nvPr/>
        </p:nvSpPr>
        <p:spPr>
          <a:xfrm>
            <a:off x="691075" y="1952103"/>
            <a:ext cx="464036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제주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농가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'와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'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육가공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전문기업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 과의 제휴를 통한 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육류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반조리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식품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개발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OEM 방식의 생산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통해 생산 비용 절감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객단가가 높은 축산물의 구매 증가 도모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483" name="Google Shape;483;gde4138b79d_18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413" y="4492770"/>
            <a:ext cx="533700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de4138b79d_18_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5226" y="4011470"/>
            <a:ext cx="1380300" cy="134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de4138b79d_18_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6384" y="4920793"/>
            <a:ext cx="1497150" cy="53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de4138b79d_18_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9101" y="3907445"/>
            <a:ext cx="1497173" cy="4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de4138b79d_18_9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9338" y="4364645"/>
            <a:ext cx="574374" cy="57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Google Shape;488;gde4138b79d_18_92"/>
          <p:cNvCxnSpPr/>
          <p:nvPr/>
        </p:nvCxnSpPr>
        <p:spPr>
          <a:xfrm flipH="1">
            <a:off x="5431100" y="1520800"/>
            <a:ext cx="10200" cy="50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gde4138b79d_18_92"/>
          <p:cNvSpPr txBox="1"/>
          <p:nvPr/>
        </p:nvSpPr>
        <p:spPr>
          <a:xfrm>
            <a:off x="1105938" y="1482542"/>
            <a:ext cx="3887100" cy="369300"/>
          </a:xfrm>
          <a:prstGeom prst="rect">
            <a:avLst/>
          </a:prstGeom>
          <a:noFill/>
          <a:ln w="38100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육류 </a:t>
            </a:r>
            <a:r>
              <a:rPr lang="ko-KR" sz="16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반조리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식품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(PB 상품) 개발 </a:t>
            </a:r>
            <a:endParaRPr sz="17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90" name="Google Shape;490;gde4138b79d_18_92"/>
          <p:cNvSpPr txBox="1"/>
          <p:nvPr/>
        </p:nvSpPr>
        <p:spPr>
          <a:xfrm>
            <a:off x="6632625" y="1478887"/>
            <a:ext cx="3887100" cy="369300"/>
          </a:xfrm>
          <a:prstGeom prst="rect">
            <a:avLst/>
          </a:prstGeom>
          <a:noFill/>
          <a:ln w="38100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일주일 식단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' 프로모션 진행</a:t>
            </a:r>
            <a:endParaRPr sz="17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91" name="Google Shape;491;gde4138b79d_18_92"/>
          <p:cNvSpPr txBox="1"/>
          <p:nvPr/>
        </p:nvSpPr>
        <p:spPr>
          <a:xfrm>
            <a:off x="2683938" y="3543870"/>
            <a:ext cx="264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2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제주 지역 </a:t>
            </a:r>
            <a:r>
              <a:rPr lang="ko-KR" sz="12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육가공</a:t>
            </a:r>
            <a:r>
              <a:rPr lang="ko-KR" sz="12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전문기업</a:t>
            </a:r>
            <a:endParaRPr sz="11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92" name="Google Shape;492;gde4138b79d_18_92"/>
          <p:cNvSpPr txBox="1"/>
          <p:nvPr/>
        </p:nvSpPr>
        <p:spPr>
          <a:xfrm>
            <a:off x="943538" y="5841845"/>
            <a:ext cx="3978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OEM: </a:t>
            </a:r>
            <a:r>
              <a:rPr lang="ko-KR" sz="1200" b="1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제품 개발을 주문을 의뢰한 주문자가 하는 방식</a:t>
            </a:r>
            <a:endParaRPr sz="12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제품 설계 및 개발에 대한 내용을 주문자가 전담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493" name="Google Shape;493;gde4138b79d_18_92"/>
          <p:cNvGraphicFramePr/>
          <p:nvPr>
            <p:extLst>
              <p:ext uri="{D42A27DB-BD31-4B8C-83A1-F6EECF244321}">
                <p14:modId xmlns:p14="http://schemas.microsoft.com/office/powerpoint/2010/main" val="3249268430"/>
              </p:ext>
            </p:extLst>
          </p:nvPr>
        </p:nvGraphicFramePr>
        <p:xfrm>
          <a:off x="5659704" y="3404947"/>
          <a:ext cx="6319500" cy="2011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월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3C6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화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3C6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수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3C6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목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3C69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/>
                        <a:t>금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3C6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0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b="1" u="none" strike="noStrike" cap="none" dirty="0"/>
                        <a:t>[</a:t>
                      </a:r>
                      <a:r>
                        <a:rPr lang="ko-KR" sz="1000" b="1" u="none" strike="noStrike" cap="none" dirty="0" err="1"/>
                        <a:t>버터장조림비빔밥</a:t>
                      </a:r>
                      <a:r>
                        <a:rPr lang="ko-KR" sz="1000" b="1" u="none" strike="noStrike" cap="none" dirty="0"/>
                        <a:t>]</a:t>
                      </a:r>
                      <a:endParaRPr sz="10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endParaRPr sz="1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소고기장조림(230g)</a:t>
                      </a:r>
                      <a:endParaRPr lang="en-US" altLang="ko-KR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-----------------</a:t>
                      </a:r>
                      <a:endParaRPr sz="1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 11,900</a:t>
                      </a:r>
                      <a:r>
                        <a:rPr lang="ko-KR" sz="1050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원</a:t>
                      </a:r>
                      <a:endParaRPr sz="12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/>
                        <a:t>[유부 초밥]</a:t>
                      </a:r>
                      <a:endParaRPr sz="12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조미유부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(145g:14매)</a:t>
                      </a:r>
                      <a:endParaRPr lang="en-US" altLang="ko-KR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-----------------</a:t>
                      </a:r>
                      <a:endParaRPr sz="1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   4,000</a:t>
                      </a:r>
                      <a:r>
                        <a:rPr lang="ko-KR" sz="1050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원</a:t>
                      </a:r>
                      <a:endParaRPr sz="12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/>
                        <a:t>[카레 라이스]</a:t>
                      </a:r>
                      <a:endParaRPr sz="1200" b="1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카레(순한맛:100g)</a:t>
                      </a:r>
                      <a:endParaRPr sz="1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등심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(카레용 300g/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우리보리살림돼지</a:t>
                      </a: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)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/>
                        <a:t>-----------------</a:t>
                      </a:r>
                      <a:endParaRPr sz="1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    7,500</a:t>
                      </a:r>
                      <a:r>
                        <a:rPr lang="ko-KR" sz="1050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원</a:t>
                      </a:r>
                      <a:endParaRPr sz="12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/>
                        <a:t>[</a:t>
                      </a:r>
                      <a:r>
                        <a:rPr lang="ko-KR" sz="1200" b="1" u="none" strike="noStrike" cap="none" dirty="0" err="1"/>
                        <a:t>강된장</a:t>
                      </a:r>
                      <a:r>
                        <a:rPr lang="ko-KR" sz="1200" b="1" u="none" strike="noStrike" cap="none" dirty="0"/>
                        <a:t> </a:t>
                      </a:r>
                      <a:r>
                        <a:rPr lang="ko-KR" sz="1200" b="1" u="none" strike="noStrike" cap="none" dirty="0" err="1"/>
                        <a:t>쌈밥</a:t>
                      </a:r>
                      <a:r>
                        <a:rPr lang="ko-KR" sz="1200" b="1" u="none" strike="noStrike" cap="none" dirty="0"/>
                        <a:t>]</a:t>
                      </a:r>
                      <a:endParaRPr sz="12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 err="1"/>
                        <a:t>강된장양념</a:t>
                      </a:r>
                      <a:r>
                        <a:rPr lang="ko-KR" sz="1000" u="none" strike="noStrike" cap="none" dirty="0"/>
                        <a:t>(120g)</a:t>
                      </a:r>
                      <a:endParaRPr sz="10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쌈채소모음</a:t>
                      </a: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(200g)</a:t>
                      </a:r>
                      <a:endParaRPr lang="en-US" altLang="ko-KR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-US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/>
                        <a:t>----------------</a:t>
                      </a:r>
                      <a:endParaRPr sz="1200" b="1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   </a:t>
                      </a:r>
                      <a:r>
                        <a:rPr lang="en-US" alt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5,650</a:t>
                      </a:r>
                      <a:r>
                        <a:rPr lang="ko-KR" sz="105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원</a:t>
                      </a:r>
                      <a:endParaRPr sz="1200" b="1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[떡볶이]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떡볶이떡</a:t>
                      </a: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(유기/500)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떡볶이양념</a:t>
                      </a: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(110g)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000" u="none" strike="noStrike" cap="none" dirty="0" err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명태참어묵</a:t>
                      </a:r>
                      <a:r>
                        <a:rPr lang="ko-KR" sz="1000" u="none" strike="noStrike" cap="none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(300g)</a:t>
                      </a:r>
                      <a:endParaRPr lang="en-US" altLang="ko-KR" sz="1000" u="none" strike="noStrike" cap="none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</a:rPr>
                        <a:t>----------------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 10,100</a:t>
                      </a:r>
                      <a:r>
                        <a:rPr lang="ko-KR" sz="1050" b="1" u="none" strike="noStrike" cap="none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원</a:t>
                      </a:r>
                      <a:endParaRPr sz="1200" b="1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4" name="Google Shape;494;gde4138b79d_18_92"/>
          <p:cNvSpPr txBox="1"/>
          <p:nvPr/>
        </p:nvSpPr>
        <p:spPr>
          <a:xfrm>
            <a:off x="6489054" y="5922331"/>
            <a:ext cx="174062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총 금액 39</a:t>
            </a:r>
            <a:r>
              <a:rPr lang="en-US" alt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</a:t>
            </a: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150원 </a:t>
            </a:r>
            <a:endParaRPr sz="16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495" name="Google Shape;495;gde4138b79d_18_92"/>
          <p:cNvCxnSpPr>
            <a:cxnSpLocks/>
          </p:cNvCxnSpPr>
          <p:nvPr/>
        </p:nvCxnSpPr>
        <p:spPr>
          <a:xfrm>
            <a:off x="8464353" y="6137881"/>
            <a:ext cx="76170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gde4138b79d_18_92"/>
          <p:cNvSpPr txBox="1"/>
          <p:nvPr/>
        </p:nvSpPr>
        <p:spPr>
          <a:xfrm>
            <a:off x="9423728" y="5914300"/>
            <a:ext cx="2438571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30</a:t>
            </a:r>
            <a:r>
              <a:rPr lang="en-US" alt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000원 (약 24% 할인)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497" name="Google Shape;497;gde4138b79d_18_92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주력 상품을 활용한 신제품 개발 및 프로모션 진행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9;p1">
            <a:extLst>
              <a:ext uri="{FF2B5EF4-FFF2-40B4-BE49-F238E27FC236}">
                <a16:creationId xmlns:a16="http://schemas.microsoft.com/office/drawing/2014/main" id="{0A5E6278-C78A-48CC-A555-98E88C757E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9258">
              <a:alpha val="8941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21AAD9-4E0D-4E07-AAC9-8B48AE126CB1}"/>
              </a:ext>
            </a:extLst>
          </p:cNvPr>
          <p:cNvSpPr txBox="1"/>
          <p:nvPr/>
        </p:nvSpPr>
        <p:spPr>
          <a:xfrm>
            <a:off x="422642" y="326018"/>
            <a:ext cx="9551401" cy="843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i="0" u="none" strike="noStrike" cap="none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End Of Contents</a:t>
            </a:r>
            <a:endParaRPr lang="en-US" altLang="ko-KR" sz="36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12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e8152ead4_0_15"/>
          <p:cNvSpPr/>
          <p:nvPr/>
        </p:nvSpPr>
        <p:spPr>
          <a:xfrm>
            <a:off x="723250" y="4409870"/>
            <a:ext cx="5325000" cy="2118862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9" name="Google Shape;119;gde8152ead4_0_15"/>
          <p:cNvSpPr/>
          <p:nvPr/>
        </p:nvSpPr>
        <p:spPr>
          <a:xfrm>
            <a:off x="6236125" y="4409870"/>
            <a:ext cx="5227200" cy="2118862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0" name="Google Shape;120;gde8152ead4_0_15"/>
          <p:cNvSpPr/>
          <p:nvPr/>
        </p:nvSpPr>
        <p:spPr>
          <a:xfrm>
            <a:off x="691200" y="3613204"/>
            <a:ext cx="10807200" cy="5247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데이터 항목 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1" name="Google Shape;121;gde8152ead4_0_15"/>
          <p:cNvSpPr/>
          <p:nvPr/>
        </p:nvSpPr>
        <p:spPr>
          <a:xfrm>
            <a:off x="686025" y="875918"/>
            <a:ext cx="10812300" cy="5247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altLang="en-US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분석 목표 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2" name="Google Shape;122;gde8152ead4_0_15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1. </a:t>
            </a:r>
            <a:r>
              <a:rPr lang="ko-KR" altLang="en-US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프로젝트 개요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5" name="Google Shape;125;gde8152ead4_0_15"/>
          <p:cNvSpPr txBox="1"/>
          <p:nvPr/>
        </p:nvSpPr>
        <p:spPr>
          <a:xfrm>
            <a:off x="1042471" y="5239623"/>
            <a:ext cx="4906266" cy="11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레코드 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약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270,000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건 </a:t>
            </a:r>
            <a:endParaRPr lang="en-US" altLang="ko-KR"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속성     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ID,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ID,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매장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ID,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일시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품목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                                                                                        </a:t>
            </a:r>
            <a:r>
              <a:rPr lang="en-US" altLang="ko-KR" sz="15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            </a:t>
            </a:r>
          </a:p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-KR" sz="15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              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구매수량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단가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총액 등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 </a:t>
            </a: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7" name="Google Shape;127;gde8152ead4_0_15"/>
          <p:cNvSpPr txBox="1"/>
          <p:nvPr/>
        </p:nvSpPr>
        <p:spPr>
          <a:xfrm>
            <a:off x="7264543" y="4429102"/>
            <a:ext cx="2998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회원 데이터</a:t>
            </a:r>
            <a:endParaRPr sz="21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0" name="Google Shape;130;gde8152ead4_0_15"/>
          <p:cNvSpPr txBox="1"/>
          <p:nvPr/>
        </p:nvSpPr>
        <p:spPr>
          <a:xfrm>
            <a:off x="1668948" y="4445751"/>
            <a:ext cx="3487111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ko-KR" altLang="en-US" sz="21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판매 데이터</a:t>
            </a:r>
            <a:endParaRPr sz="21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5" name="Google Shape;125;gde8152ead4_0_15">
            <a:extLst>
              <a:ext uri="{FF2B5EF4-FFF2-40B4-BE49-F238E27FC236}">
                <a16:creationId xmlns:a16="http://schemas.microsoft.com/office/drawing/2014/main" id="{804027BE-1E6B-47DF-A7DF-F29B2248BA5F}"/>
              </a:ext>
            </a:extLst>
          </p:cNvPr>
          <p:cNvSpPr txBox="1"/>
          <p:nvPr/>
        </p:nvSpPr>
        <p:spPr>
          <a:xfrm>
            <a:off x="6516043" y="5239623"/>
            <a:ext cx="4495200" cy="116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레코드 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약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6,000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건 </a:t>
            </a:r>
            <a:endParaRPr lang="en-US" altLang="ko-KR"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속성      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: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ID,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생일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성별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연령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등급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가입일자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                                 </a:t>
            </a:r>
          </a:p>
          <a:p>
            <a:pPr marL="146050"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en-US" altLang="ko-KR" sz="1500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              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가입경로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탈퇴여부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, </a:t>
            </a:r>
            <a:r>
              <a:rPr lang="ko-KR" altLang="en-US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주소 등</a:t>
            </a:r>
            <a:r>
              <a:rPr lang="en-US" alt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 </a:t>
            </a: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1" name="Google Shape;118;gde8152ead4_0_15">
            <a:extLst>
              <a:ext uri="{FF2B5EF4-FFF2-40B4-BE49-F238E27FC236}">
                <a16:creationId xmlns:a16="http://schemas.microsoft.com/office/drawing/2014/main" id="{1F3B0A57-3F4C-4D4D-AC37-9A6B820F20BF}"/>
              </a:ext>
            </a:extLst>
          </p:cNvPr>
          <p:cNvSpPr/>
          <p:nvPr/>
        </p:nvSpPr>
        <p:spPr>
          <a:xfrm>
            <a:off x="723249" y="1644424"/>
            <a:ext cx="10740075" cy="1589664"/>
          </a:xfrm>
          <a:prstGeom prst="rect">
            <a:avLst/>
          </a:prstGeom>
          <a:noFill/>
          <a:ln w="28575" cap="flat" cmpd="sng">
            <a:solidFill>
              <a:srgbClr val="66AD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2" name="Google Shape;125;gde8152ead4_0_15">
            <a:extLst>
              <a:ext uri="{FF2B5EF4-FFF2-40B4-BE49-F238E27FC236}">
                <a16:creationId xmlns:a16="http://schemas.microsoft.com/office/drawing/2014/main" id="{CB89C537-619A-4C1C-91DC-91D482AE451C}"/>
              </a:ext>
            </a:extLst>
          </p:cNvPr>
          <p:cNvSpPr txBox="1"/>
          <p:nvPr/>
        </p:nvSpPr>
        <p:spPr>
          <a:xfrm>
            <a:off x="1042470" y="1862750"/>
            <a:ext cx="10190211" cy="1231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14605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제주지역 식자재 마트 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‘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행복드림유통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‘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의 구매 </a:t>
            </a:r>
            <a:r>
              <a:rPr lang="en-US" altLang="ko-KR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/ </a:t>
            </a: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회원 데이터를 분석하여 </a:t>
            </a:r>
            <a:endParaRPr lang="en-US" altLang="ko-KR" sz="2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46050"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r>
              <a:rPr lang="ko-KR" altLang="en-US" sz="2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매출 하락 원인 파악 및 개선안 도출  </a:t>
            </a:r>
            <a:endParaRPr sz="2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882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e8152ead4_11_225"/>
          <p:cNvSpPr/>
          <p:nvPr/>
        </p:nvSpPr>
        <p:spPr>
          <a:xfrm>
            <a:off x="4325900" y="3665301"/>
            <a:ext cx="3528000" cy="29679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7" name="Google Shape;137;gde8152ead4_11_225"/>
          <p:cNvSpPr/>
          <p:nvPr/>
        </p:nvSpPr>
        <p:spPr>
          <a:xfrm>
            <a:off x="7935075" y="3668751"/>
            <a:ext cx="3528000" cy="29679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8" name="Google Shape;138;gde8152ead4_11_225"/>
          <p:cNvSpPr/>
          <p:nvPr/>
        </p:nvSpPr>
        <p:spPr>
          <a:xfrm>
            <a:off x="714475" y="3668926"/>
            <a:ext cx="3528000" cy="29679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39" name="Google Shape;139;gde8152ead4_11_225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2. 현황</a:t>
            </a:r>
            <a:r>
              <a:rPr lang="en-US" altLang="ko-KR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분석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0" name="Google Shape;140;gde8152ead4_11_225"/>
          <p:cNvSpPr txBox="1"/>
          <p:nvPr/>
        </p:nvSpPr>
        <p:spPr>
          <a:xfrm>
            <a:off x="7932163" y="3160981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구매건수 Top5 상품</a:t>
            </a:r>
            <a:endParaRPr sz="16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1" name="Google Shape;141;gde8152ead4_11_225"/>
          <p:cNvSpPr txBox="1"/>
          <p:nvPr/>
        </p:nvSpPr>
        <p:spPr>
          <a:xfrm>
            <a:off x="714475" y="3160981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4등급 회원등급제</a:t>
            </a:r>
            <a:endParaRPr sz="18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2" name="Google Shape;142;gde8152ead4_11_225"/>
          <p:cNvSpPr txBox="1"/>
          <p:nvPr/>
        </p:nvSpPr>
        <p:spPr>
          <a:xfrm>
            <a:off x="4324775" y="3160981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구입경로별 매출액</a:t>
            </a:r>
            <a:endParaRPr sz="16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3" name="Google Shape;143;gde8152ead4_11_225"/>
          <p:cNvSpPr txBox="1"/>
          <p:nvPr/>
        </p:nvSpPr>
        <p:spPr>
          <a:xfrm>
            <a:off x="7897449" y="5714047"/>
            <a:ext cx="3528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Top5</a:t>
            </a:r>
            <a:endParaRPr lang="en-US" altLang="ko-KR" sz="1400" b="1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(두부/유부, 과자,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+mn-ea"/>
                <a:cs typeface="Arial"/>
                <a:sym typeface="Arial"/>
              </a:rPr>
              <a:t>잎채소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,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+mn-ea"/>
                <a:cs typeface="Arial"/>
                <a:sym typeface="Arial"/>
              </a:rPr>
              <a:t>밀가공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, 유제품) </a:t>
            </a:r>
            <a:endParaRPr lang="en-US" altLang="ko-KR" sz="14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제품이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매출의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25%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를 차지</a:t>
            </a:r>
            <a:endParaRPr sz="14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45" name="Google Shape;145;gde8152ead4_11_225"/>
          <p:cNvSpPr txBox="1"/>
          <p:nvPr/>
        </p:nvSpPr>
        <p:spPr>
          <a:xfrm>
            <a:off x="4324775" y="5873636"/>
            <a:ext cx="35280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오프라인 매장에 집중된 판매 채널</a:t>
            </a:r>
            <a:endParaRPr sz="1400" b="0" i="0" u="none" strike="noStrike" cap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146" name="Google Shape;146;gde8152ead4_11_225"/>
          <p:cNvSpPr txBox="1"/>
          <p:nvPr/>
        </p:nvSpPr>
        <p:spPr>
          <a:xfrm>
            <a:off x="716725" y="4696401"/>
            <a:ext cx="3528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0000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7" name="Google Shape;147;gde8152ead4_11_225"/>
          <p:cNvSpPr/>
          <p:nvPr/>
        </p:nvSpPr>
        <p:spPr>
          <a:xfrm>
            <a:off x="692400" y="748951"/>
            <a:ext cx="10807200" cy="5247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경쟁력 없는 기존 운영 방식 유지로 매출 급감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48" name="Google Shape;148;gde8152ead4_11_225"/>
          <p:cNvSpPr/>
          <p:nvPr/>
        </p:nvSpPr>
        <p:spPr>
          <a:xfrm>
            <a:off x="586079" y="2781042"/>
            <a:ext cx="3695147" cy="228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49" name="Google Shape;149;gde8152ead4_11_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7510" y="3781437"/>
            <a:ext cx="2452284" cy="18615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de8152ead4_11_225"/>
          <p:cNvSpPr txBox="1"/>
          <p:nvPr/>
        </p:nvSpPr>
        <p:spPr>
          <a:xfrm>
            <a:off x="560313" y="5712351"/>
            <a:ext cx="3833825" cy="87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전체 회원 5</a:t>
            </a: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,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779명</a:t>
            </a:r>
            <a:endParaRPr lang="en-US" altLang="ko-KR" sz="1400" b="1" i="0" u="none" strike="noStrike" cap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900" b="1" i="0" u="none" strike="noStrike" cap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200" b="0" i="0" u="none" strike="noStrike" cap="none" dirty="0" err="1">
                <a:solidFill>
                  <a:schemeClr val="dk1"/>
                </a:solidFill>
                <a:latin typeface="+mn-ea"/>
                <a:cs typeface="Arial"/>
                <a:sym typeface="Arial"/>
              </a:rPr>
              <a:t>Royal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(103명),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+mn-ea"/>
                <a:cs typeface="Arial"/>
                <a:sym typeface="Arial"/>
              </a:rPr>
              <a:t>Platinum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(929명), 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Gold(2345명), </a:t>
            </a:r>
            <a:r>
              <a:rPr lang="ko-KR" sz="1200" b="0" i="0" u="none" strike="noStrike" cap="none" dirty="0" err="1">
                <a:solidFill>
                  <a:schemeClr val="dk1"/>
                </a:solidFill>
                <a:latin typeface="+mn-ea"/>
                <a:cs typeface="Arial"/>
                <a:sym typeface="Arial"/>
              </a:rPr>
              <a:t>Silver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(2002명)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sz="1200" b="0" i="0" u="none" strike="noStrike" cap="none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으로 구성</a:t>
            </a:r>
            <a:endParaRPr sz="1200" b="0" i="0" u="none" strike="noStrike" cap="none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  <p:pic>
        <p:nvPicPr>
          <p:cNvPr id="151" name="Google Shape;151;gde8152ead4_11_225"/>
          <p:cNvPicPr preferRelativeResize="0"/>
          <p:nvPr/>
        </p:nvPicPr>
        <p:blipFill rotWithShape="1">
          <a:blip r:embed="rId4">
            <a:alphaModFix/>
          </a:blip>
          <a:srcRect t="-4380" b="4378"/>
          <a:stretch/>
        </p:blipFill>
        <p:spPr>
          <a:xfrm>
            <a:off x="4451284" y="3811476"/>
            <a:ext cx="3274982" cy="1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de8152ead4_11_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5608" y="3844653"/>
            <a:ext cx="282111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de8152ead4_11_2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8003" y="1424103"/>
            <a:ext cx="1977025" cy="1477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de8152ead4_11_2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21638" y="1425600"/>
            <a:ext cx="1977032" cy="14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de8152ead4_11_225"/>
          <p:cNvSpPr txBox="1"/>
          <p:nvPr/>
        </p:nvSpPr>
        <p:spPr>
          <a:xfrm>
            <a:off x="7163662" y="1640925"/>
            <a:ext cx="2540100" cy="109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전년대비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총액 약 20% 감소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구매 건수 약 23% 감소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56" name="Google Shape;156;gde8152ead4_11_2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83755" y="4283962"/>
            <a:ext cx="620341" cy="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4138b79d_20_77"/>
          <p:cNvSpPr/>
          <p:nvPr/>
        </p:nvSpPr>
        <p:spPr>
          <a:xfrm>
            <a:off x="4325900" y="2160000"/>
            <a:ext cx="3528000" cy="34416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2" name="Google Shape;162;gde4138b79d_20_77"/>
          <p:cNvSpPr/>
          <p:nvPr/>
        </p:nvSpPr>
        <p:spPr>
          <a:xfrm>
            <a:off x="7935075" y="2160000"/>
            <a:ext cx="3528000" cy="34416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3" name="Google Shape;163;gde4138b79d_20_77"/>
          <p:cNvSpPr/>
          <p:nvPr/>
        </p:nvSpPr>
        <p:spPr>
          <a:xfrm>
            <a:off x="714475" y="2160000"/>
            <a:ext cx="3528000" cy="3441600"/>
          </a:xfrm>
          <a:prstGeom prst="rect">
            <a:avLst/>
          </a:prstGeom>
          <a:noFill/>
          <a:ln w="12700" cap="flat" cmpd="sng">
            <a:solidFill>
              <a:srgbClr val="6DC58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4" name="Google Shape;164;gde4138b79d_20_77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3. 개선기회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5" name="Google Shape;165;gde4138b79d_20_77"/>
          <p:cNvSpPr/>
          <p:nvPr/>
        </p:nvSpPr>
        <p:spPr>
          <a:xfrm>
            <a:off x="691200" y="748800"/>
            <a:ext cx="10807200" cy="5247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새로운 회원 등급제 도입, 온라인 채널 확대, 주력 상품 집중을 통한 경쟁력 확보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6" name="Google Shape;166;gde4138b79d_20_77"/>
          <p:cNvSpPr txBox="1"/>
          <p:nvPr/>
        </p:nvSpPr>
        <p:spPr>
          <a:xfrm>
            <a:off x="7935063" y="1621780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주력 상품 활용 전략</a:t>
            </a:r>
            <a:endParaRPr sz="16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7" name="Google Shape;167;gde4138b79d_20_77"/>
          <p:cNvSpPr txBox="1"/>
          <p:nvPr/>
        </p:nvSpPr>
        <p:spPr>
          <a:xfrm>
            <a:off x="714483" y="1621780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형식적인 회원 관리</a:t>
            </a:r>
            <a:endParaRPr sz="16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8" name="Google Shape;168;gde4138b79d_20_77"/>
          <p:cNvSpPr txBox="1"/>
          <p:nvPr/>
        </p:nvSpPr>
        <p:spPr>
          <a:xfrm>
            <a:off x="4325905" y="1623327"/>
            <a:ext cx="3528000" cy="369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낮은 온라인 채널 경쟁력</a:t>
            </a:r>
            <a:endParaRPr sz="16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69" name="Google Shape;169;gde4138b79d_20_77"/>
          <p:cNvSpPr txBox="1"/>
          <p:nvPr/>
        </p:nvSpPr>
        <p:spPr>
          <a:xfrm>
            <a:off x="7935063" y="4572000"/>
            <a:ext cx="35280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PB 상품 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개발을 통한</a:t>
            </a: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매출 증대 및 차별성 확보 필요성</a:t>
            </a:r>
            <a:endParaRPr sz="15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1" name="Google Shape;171;gde4138b79d_20_77"/>
          <p:cNvSpPr txBox="1"/>
          <p:nvPr/>
        </p:nvSpPr>
        <p:spPr>
          <a:xfrm>
            <a:off x="4338514" y="4557745"/>
            <a:ext cx="3528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배송기간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최소 3일로 </a:t>
            </a:r>
            <a:r>
              <a:rPr lang="ko-KR" sz="15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이커머스</a:t>
            </a:r>
            <a:r>
              <a:rPr lang="en-US" alt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시장에서 </a:t>
            </a:r>
            <a:endParaRPr lang="en-US" altLang="ko-KR"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경쟁력 확보 어려움</a:t>
            </a:r>
            <a:endParaRPr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72" name="Google Shape;172;gde4138b79d_20_77"/>
          <p:cNvPicPr preferRelativeResize="0"/>
          <p:nvPr/>
        </p:nvPicPr>
        <p:blipFill rotWithShape="1">
          <a:blip r:embed="rId3">
            <a:alphaModFix/>
          </a:blip>
          <a:srcRect t="891"/>
          <a:stretch/>
        </p:blipFill>
        <p:spPr>
          <a:xfrm>
            <a:off x="8540450" y="2360975"/>
            <a:ext cx="2317225" cy="17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de4138b79d_20_77"/>
          <p:cNvSpPr/>
          <p:nvPr/>
        </p:nvSpPr>
        <p:spPr>
          <a:xfrm>
            <a:off x="4325900" y="5734800"/>
            <a:ext cx="3527999" cy="7344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효율적인 배송 시스템 </a:t>
            </a: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도입을 통한 유통시장 경쟁력 확보 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4" name="Google Shape;174;gde4138b79d_20_77"/>
          <p:cNvSpPr/>
          <p:nvPr/>
        </p:nvSpPr>
        <p:spPr>
          <a:xfrm>
            <a:off x="687599" y="5734800"/>
            <a:ext cx="3554876" cy="7344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체계적이고 분석적인</a:t>
            </a:r>
            <a:endParaRPr sz="1800" b="0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회원 관리 시스템 </a:t>
            </a: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도입 필요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5" name="Google Shape;175;gde4138b79d_20_77"/>
          <p:cNvSpPr/>
          <p:nvPr/>
        </p:nvSpPr>
        <p:spPr>
          <a:xfrm>
            <a:off x="7935063" y="5734800"/>
            <a:ext cx="3563337" cy="7344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자사의</a:t>
            </a: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주력 상품</a:t>
            </a: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활용한</a:t>
            </a:r>
            <a:endParaRPr sz="1800" b="0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PB 상품 </a:t>
            </a:r>
            <a:r>
              <a:rPr lang="ko-KR" sz="1800" b="0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개발을 통한 고객유인</a:t>
            </a:r>
            <a:endParaRPr sz="1400" b="0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76" name="Google Shape;176;gde4138b79d_20_77"/>
          <p:cNvSpPr txBox="1"/>
          <p:nvPr/>
        </p:nvSpPr>
        <p:spPr>
          <a:xfrm>
            <a:off x="516750" y="4556245"/>
            <a:ext cx="3923449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(최근 1년 이내 구매 이력이 없는)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휴면고객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이 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전체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회원등급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에 분포되어 있음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177" name="Google Shape;177;gde4138b79d_20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8775" y="2340324"/>
            <a:ext cx="3000000" cy="18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de4138b79d_20_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2749" y="2360975"/>
            <a:ext cx="27114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e8152ead4_11_156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3. 개선기회 - KPI 선정</a:t>
            </a:r>
            <a:endParaRPr sz="2000" b="0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4" name="Google Shape;184;gde8152ead4_11_156"/>
          <p:cNvSpPr txBox="1"/>
          <p:nvPr/>
        </p:nvSpPr>
        <p:spPr>
          <a:xfrm>
            <a:off x="1925217" y="769807"/>
            <a:ext cx="9123825" cy="4104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17B07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매출액 증대</a:t>
            </a:r>
            <a:endParaRPr sz="18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5" name="Google Shape;185;gde8152ead4_11_156"/>
          <p:cNvSpPr txBox="1"/>
          <p:nvPr/>
        </p:nvSpPr>
        <p:spPr>
          <a:xfrm>
            <a:off x="6221130" y="1349537"/>
            <a:ext cx="3657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6" name="Google Shape;186;gde8152ead4_11_156"/>
          <p:cNvSpPr txBox="1"/>
          <p:nvPr/>
        </p:nvSpPr>
        <p:spPr>
          <a:xfrm>
            <a:off x="745947" y="803706"/>
            <a:ext cx="7542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목표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7" name="Google Shape;187;gde8152ead4_11_156"/>
          <p:cNvSpPr txBox="1"/>
          <p:nvPr/>
        </p:nvSpPr>
        <p:spPr>
          <a:xfrm>
            <a:off x="475871" y="1549706"/>
            <a:ext cx="12945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중간 목표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8" name="Google Shape;188;gde8152ead4_11_156"/>
          <p:cNvSpPr txBox="1"/>
          <p:nvPr/>
        </p:nvSpPr>
        <p:spPr>
          <a:xfrm>
            <a:off x="471049" y="2458127"/>
            <a:ext cx="13041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관련 KPI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89" name="Google Shape;189;gde8152ead4_11_156"/>
          <p:cNvSpPr txBox="1"/>
          <p:nvPr/>
        </p:nvSpPr>
        <p:spPr>
          <a:xfrm>
            <a:off x="5832947" y="2464712"/>
            <a:ext cx="1508301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전체 회원 수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90" name="Google Shape;190;gde8152ead4_11_156"/>
          <p:cNvSpPr txBox="1"/>
          <p:nvPr/>
        </p:nvSpPr>
        <p:spPr>
          <a:xfrm>
            <a:off x="475871" y="3373034"/>
            <a:ext cx="1294500" cy="33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개선 전략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91" name="Google Shape;191;gde8152ead4_11_156"/>
          <p:cNvSpPr txBox="1"/>
          <p:nvPr/>
        </p:nvSpPr>
        <p:spPr>
          <a:xfrm>
            <a:off x="8191025" y="3236482"/>
            <a:ext cx="2922600" cy="615600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PB 상품 개발 및 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프로모션 진행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92" name="Google Shape;192;gde8152ead4_11_156"/>
          <p:cNvGraphicFramePr/>
          <p:nvPr/>
        </p:nvGraphicFramePr>
        <p:xfrm>
          <a:off x="6632367" y="1453196"/>
          <a:ext cx="4416675" cy="730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400" b="1" u="none" strike="noStrike" cap="none">
                          <a:solidFill>
                            <a:schemeClr val="dk1"/>
                          </a:solidFill>
                        </a:rPr>
                        <a:t>기존 회원 구매 증대</a:t>
                      </a:r>
                      <a:endParaRPr sz="14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AD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</a:rPr>
                        <a:t>회원 관리 및 PB 상품 개발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3" name="Google Shape;193;gde8152ead4_11_156"/>
          <p:cNvGraphicFramePr/>
          <p:nvPr/>
        </p:nvGraphicFramePr>
        <p:xfrm>
          <a:off x="1925217" y="1453209"/>
          <a:ext cx="4416675" cy="730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400" b="1" u="none" strike="noStrike" cap="none" dirty="0">
                          <a:solidFill>
                            <a:schemeClr val="dk1"/>
                          </a:solidFill>
                        </a:rPr>
                        <a:t>휴면 고객 재 활성화 및 신규회원 확보 </a:t>
                      </a:r>
                      <a:endParaRPr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AD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solidFill>
                            <a:schemeClr val="dk1"/>
                          </a:solidFill>
                        </a:rPr>
                        <a:t>이커머스</a:t>
                      </a:r>
                      <a:r>
                        <a:rPr lang="ko-KR" sz="1400" u="none" strike="noStrike" cap="none" dirty="0">
                          <a:solidFill>
                            <a:schemeClr val="dk1"/>
                          </a:solidFill>
                        </a:rPr>
                        <a:t>, 배달 서비스의 도입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21925" marR="121925" marT="60950" marB="6095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D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4" name="Google Shape;194;gde8152ead4_11_156"/>
          <p:cNvSpPr txBox="1"/>
          <p:nvPr/>
        </p:nvSpPr>
        <p:spPr>
          <a:xfrm>
            <a:off x="1925217" y="3236482"/>
            <a:ext cx="2983200" cy="615600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새로운 회원 등급제 실시 및 등급별 혜택 제공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195" name="Google Shape;195;gde8152ead4_11_156"/>
          <p:cNvGraphicFramePr/>
          <p:nvPr/>
        </p:nvGraphicFramePr>
        <p:xfrm>
          <a:off x="556425" y="4199052"/>
          <a:ext cx="10557175" cy="230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5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측정지표(KPI)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        </a:ext>
                          </a:extLst>
                        </a:rPr>
                        <a:t>현수준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목표수준</a:t>
                      </a:r>
                      <a:endParaRPr sz="1200" b="1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21년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22년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23년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전체 </a:t>
                      </a: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활성 </a:t>
                      </a: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회원수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2,361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[명]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2600 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[명]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</a:t>
                      </a: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약 1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0% 증가)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2860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[명]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</a:t>
                      </a: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약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% 증가)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3100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[명]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</a:t>
                      </a: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약 8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% 증가)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결제 빈도 평균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56.52 [건]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63 [건]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10%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70 [건]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10%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77 [건]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10%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객단가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5,174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5,450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5%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6,000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5%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6,250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4% 증가)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매출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683,485,396 [원]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892,710,000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30% 증가)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1,201,200,000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35% 증가) 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1,500,000,000 [원]</a:t>
                      </a:r>
                      <a:endParaRPr sz="1200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(전년도 대비 약 25% 증가) 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7" name="Google Shape;197;gde8152ead4_11_156"/>
          <p:cNvSpPr txBox="1"/>
          <p:nvPr/>
        </p:nvSpPr>
        <p:spPr>
          <a:xfrm>
            <a:off x="5136225" y="3236482"/>
            <a:ext cx="2922600" cy="615600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온라인 판매 채널 강화</a:t>
            </a:r>
            <a:endParaRPr sz="1867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98" name="Google Shape;198;gde8152ead4_11_156"/>
          <p:cNvSpPr txBox="1"/>
          <p:nvPr/>
        </p:nvSpPr>
        <p:spPr>
          <a:xfrm>
            <a:off x="1943315" y="2447927"/>
            <a:ext cx="2950688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1인당 1달 간 결제 빈도 평균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199" name="Google Shape;199;gde8152ead4_11_156"/>
          <p:cNvSpPr txBox="1"/>
          <p:nvPr/>
        </p:nvSpPr>
        <p:spPr>
          <a:xfrm>
            <a:off x="9170075" y="2442738"/>
            <a:ext cx="964500" cy="36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객단가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00" name="Google Shape;200;gde8152ead4_11_156"/>
          <p:cNvCxnSpPr>
            <a:stCxn id="194" idx="0"/>
            <a:endCxn id="198" idx="2"/>
          </p:cNvCxnSpPr>
          <p:nvPr/>
        </p:nvCxnSpPr>
        <p:spPr>
          <a:xfrm rot="10800000" flipH="1">
            <a:off x="3416817" y="2817382"/>
            <a:ext cx="1800" cy="419100"/>
          </a:xfrm>
          <a:prstGeom prst="straightConnector1">
            <a:avLst/>
          </a:prstGeom>
          <a:noFill/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1" name="Google Shape;201;gde8152ead4_11_156"/>
          <p:cNvCxnSpPr>
            <a:stCxn id="197" idx="0"/>
            <a:endCxn id="189" idx="2"/>
          </p:cNvCxnSpPr>
          <p:nvPr/>
        </p:nvCxnSpPr>
        <p:spPr>
          <a:xfrm rot="10800000">
            <a:off x="6587025" y="2833882"/>
            <a:ext cx="10500" cy="402600"/>
          </a:xfrm>
          <a:prstGeom prst="straightConnector1">
            <a:avLst/>
          </a:prstGeom>
          <a:noFill/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gde8152ead4_11_156"/>
          <p:cNvCxnSpPr>
            <a:stCxn id="191" idx="0"/>
            <a:endCxn id="189" idx="2"/>
          </p:cNvCxnSpPr>
          <p:nvPr/>
        </p:nvCxnSpPr>
        <p:spPr>
          <a:xfrm rot="10800000">
            <a:off x="6587225" y="2833882"/>
            <a:ext cx="3065100" cy="402600"/>
          </a:xfrm>
          <a:prstGeom prst="straightConnector1">
            <a:avLst/>
          </a:prstGeom>
          <a:noFill/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3" name="Google Shape;203;gde8152ead4_11_156"/>
          <p:cNvCxnSpPr>
            <a:stCxn id="191" idx="0"/>
            <a:endCxn id="199" idx="2"/>
          </p:cNvCxnSpPr>
          <p:nvPr/>
        </p:nvCxnSpPr>
        <p:spPr>
          <a:xfrm rot="10800000">
            <a:off x="9652325" y="2811982"/>
            <a:ext cx="0" cy="424500"/>
          </a:xfrm>
          <a:prstGeom prst="straightConnector1">
            <a:avLst/>
          </a:prstGeom>
          <a:noFill/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gde8152ead4_11_156"/>
          <p:cNvCxnSpPr>
            <a:stCxn id="197" idx="0"/>
          </p:cNvCxnSpPr>
          <p:nvPr/>
        </p:nvCxnSpPr>
        <p:spPr>
          <a:xfrm rot="10800000">
            <a:off x="3413625" y="2817382"/>
            <a:ext cx="3183900" cy="419100"/>
          </a:xfrm>
          <a:prstGeom prst="straightConnector1">
            <a:avLst/>
          </a:prstGeom>
          <a:noFill/>
          <a:ln w="28575" cap="flat" cmpd="sng">
            <a:solidFill>
              <a:srgbClr val="3A9258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e4138b79d_2_165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Malgun Gothic"/>
                <a:sym typeface="Malgun Gothic"/>
              </a:rPr>
              <a:t>4. 분석 계획 수립 </a:t>
            </a:r>
            <a:endParaRPr sz="2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Malgun Gothic"/>
              <a:sym typeface="Malgun Gothic"/>
            </a:endParaRPr>
          </a:p>
        </p:txBody>
      </p:sp>
      <p:graphicFrame>
        <p:nvGraphicFramePr>
          <p:cNvPr id="210" name="Google Shape;210;gde4138b79d_2_165"/>
          <p:cNvGraphicFramePr/>
          <p:nvPr/>
        </p:nvGraphicFramePr>
        <p:xfrm>
          <a:off x="783687" y="1665530"/>
          <a:ext cx="5223825" cy="46969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목적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분석방법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주요 내용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00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판매 현황 분석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linegraph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월별 매출 합, 평균 추이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월별 전체, 연령대 별 구매 고객 수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월별 대분류 판매 금액, 건수 합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시간대별 </a:t>
                      </a: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매장ID별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판매 금액 합, 평균, 고객 수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bargraph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요일별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매출 총합, 평균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000">
                <a:tc row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 특성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histogram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 유지 기간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총액의 분포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총액 상위 25% 고객의 </a:t>
                      </a: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R</a:t>
                      </a: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ecency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연령대별 품목 선호도(대분류, 중분류 별)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행정 구역별 고객 분포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20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가설검정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9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Mann</a:t>
                      </a:r>
                      <a:r>
                        <a:rPr lang="ko-KR" sz="9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- </a:t>
                      </a:r>
                      <a:r>
                        <a:rPr lang="ko-KR" sz="9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Whitney</a:t>
                      </a:r>
                      <a:r>
                        <a:rPr lang="ko-KR" sz="9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9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u</a:t>
                      </a:r>
                      <a:r>
                        <a:rPr lang="ko-KR" sz="9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9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test</a:t>
                      </a:r>
                      <a:r>
                        <a:rPr lang="ko-KR" sz="9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)</a:t>
                      </a:r>
                      <a:endParaRPr sz="9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연령별 </a:t>
                      </a:r>
                      <a:r>
                        <a:rPr lang="ko-KR" sz="1200" b="0" i="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주고객층과 취약층의 </a:t>
                      </a: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규모 차이</a:t>
                      </a: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boxplot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총액 상위 25% 고객의 구매 총액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bargraph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결제일~배달일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까지 걸리는 시간 비교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미 구매 회원의 가입 경로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0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회원등급제 관련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bargraph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현 회원 등급의 구성 비율, </a:t>
                      </a: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객단가</a:t>
                      </a: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확인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52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가설검정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(ANOVA)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등급별 구매금액, 건수 사이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유의미한 차이가 있는지 확인 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212" name="Google Shape;212;gde4138b79d_2_165"/>
          <p:cNvGraphicFramePr/>
          <p:nvPr/>
        </p:nvGraphicFramePr>
        <p:xfrm>
          <a:off x="6096000" y="2868575"/>
          <a:ext cx="5312300" cy="19373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5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목적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분석방법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1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주요 내용</a:t>
                      </a:r>
                      <a:endParaRPr sz="1200" b="1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125" marR="9125" marT="91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회원 세분화 및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특성 별 상품 추천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군집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(K-</a:t>
                      </a: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Means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이력 기반 군집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9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연관 분석 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구매 이력을 통해 생성한 군집 내 연관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매출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 예측을 통한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마케팅 방안 수립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시계열 분석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(FB </a:t>
                      </a:r>
                      <a:r>
                        <a:rPr lang="ko-KR" sz="1200" b="0" i="0" u="none" strike="noStrike" cap="none" dirty="0" err="1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Prophet</a:t>
                      </a:r>
                      <a:r>
                        <a:rPr lang="ko-KR" sz="1200" b="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algun Gothic"/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rPr>
                        <a:t>중분류 별 매출 예측  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Google Shape;213;gde4138b79d_2_165"/>
          <p:cNvSpPr/>
          <p:nvPr/>
        </p:nvSpPr>
        <p:spPr>
          <a:xfrm>
            <a:off x="691200" y="748800"/>
            <a:ext cx="10807200" cy="5247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+mj-ea"/>
                <a:ea typeface="+mj-ea"/>
                <a:cs typeface="Calibri"/>
                <a:sym typeface="Calibri"/>
              </a:rPr>
              <a:t>구매 데이터를 분석하여 매출 하락 원인 및 회원 특성 별 매출 분석</a:t>
            </a:r>
            <a:endParaRPr sz="1400" b="0" i="0" u="none" strike="noStrike" cap="none" dirty="0">
              <a:solidFill>
                <a:srgbClr val="00000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e4138b79d_15_14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133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분석결과(1) – RFM (회원등급제)</a:t>
            </a:r>
            <a:endParaRPr sz="2133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20" name="Google Shape;220;gde4138b79d_15_14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RFM 기반 사분위수를 이용한 고객 등급 </a:t>
            </a:r>
            <a:r>
              <a:rPr lang="ko-KR" sz="1800" b="1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재분류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22" name="Google Shape;222;gde4138b79d_15_14"/>
          <p:cNvSpPr txBox="1"/>
          <p:nvPr/>
        </p:nvSpPr>
        <p:spPr>
          <a:xfrm>
            <a:off x="4721109" y="5453581"/>
            <a:ext cx="6755528" cy="1154132"/>
          </a:xfrm>
          <a:prstGeom prst="rect">
            <a:avLst/>
          </a:prstGeom>
          <a:noFill/>
          <a:ln w="28575" cap="flat" cmpd="sng">
            <a:solidFill>
              <a:srgbClr val="BDDF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등급 분류 기준 : 사분위수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피라미드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형태 : 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VIP달성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어려움 -&gt;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이탈가능성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</a:t>
            </a:r>
            <a:r>
              <a:rPr lang="ko-KR" sz="1400" b="1" i="0" u="none" strike="noStrike" cap="none" dirty="0" err="1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역피라미드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형태 : 혜택 제공의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과다 비용 지출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예상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25" name="Google Shape;225;gde4138b79d_15_14"/>
          <p:cNvSpPr txBox="1"/>
          <p:nvPr/>
        </p:nvSpPr>
        <p:spPr>
          <a:xfrm>
            <a:off x="7080608" y="2043782"/>
            <a:ext cx="2342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 등급 재선정</a:t>
            </a:r>
            <a:endParaRPr sz="1400" b="1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27" name="Google Shape;227;gde4138b79d_15_14"/>
          <p:cNvSpPr/>
          <p:nvPr/>
        </p:nvSpPr>
        <p:spPr>
          <a:xfrm>
            <a:off x="4714093" y="2498377"/>
            <a:ext cx="357362" cy="2772265"/>
          </a:xfrm>
          <a:prstGeom prst="lef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2763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7925E8-3E9E-429D-BA12-F515F5E55150}"/>
              </a:ext>
            </a:extLst>
          </p:cNvPr>
          <p:cNvGrpSpPr/>
          <p:nvPr/>
        </p:nvGrpSpPr>
        <p:grpSpPr>
          <a:xfrm>
            <a:off x="238795" y="2443861"/>
            <a:ext cx="3970898" cy="4134464"/>
            <a:chOff x="147925" y="2245772"/>
            <a:chExt cx="3970898" cy="4134464"/>
          </a:xfrm>
        </p:grpSpPr>
        <p:sp>
          <p:nvSpPr>
            <p:cNvPr id="221" name="Google Shape;221;gde4138b79d_15_14"/>
            <p:cNvSpPr txBox="1"/>
            <p:nvPr/>
          </p:nvSpPr>
          <p:spPr>
            <a:xfrm>
              <a:off x="147926" y="4149274"/>
              <a:ext cx="3903124" cy="523437"/>
            </a:xfrm>
            <a:prstGeom prst="rect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400" b="1" i="0" u="none" strike="noStrike" cap="none" dirty="0">
                  <a:solidFill>
                    <a:srgbClr val="000000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R:F:M 가중치 =  4:3:3</a:t>
              </a:r>
              <a:endParaRPr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graphicFrame>
          <p:nvGraphicFramePr>
            <p:cNvPr id="224" name="Google Shape;224;gde4138b79d_15_14"/>
            <p:cNvGraphicFramePr/>
            <p:nvPr>
              <p:extLst>
                <p:ext uri="{D42A27DB-BD31-4B8C-83A1-F6EECF244321}">
                  <p14:modId xmlns:p14="http://schemas.microsoft.com/office/powerpoint/2010/main" val="3375023726"/>
                </p:ext>
              </p:extLst>
            </p:nvPr>
          </p:nvGraphicFramePr>
          <p:xfrm>
            <a:off x="153029" y="2544094"/>
            <a:ext cx="3901350" cy="164264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940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147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8195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510650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093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점수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lang="ko-KR" sz="1000" u="none" strike="noStrike" cap="none" dirty="0" err="1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R</a:t>
                        </a: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 기준  [일]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lang="ko-KR" sz="1000" u="none" strike="noStrike" cap="none" dirty="0" err="1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F</a:t>
                        </a: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 기준 [회]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lang="ko-KR" sz="1000" u="none" strike="noStrike" cap="none" dirty="0" err="1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M</a:t>
                        </a: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 기준 [천원]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93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4점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~ 8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11 ~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193.1 ~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93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3점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solidFill>
                              <a:srgbClr val="000000"/>
                            </a:solidFill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8</a:t>
                        </a: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 ~ </a:t>
                        </a:r>
                        <a:r>
                          <a:rPr lang="ko-KR" sz="1000" u="none" strike="noStrike" cap="none" dirty="0">
                            <a:solidFill>
                              <a:srgbClr val="000000"/>
                            </a:solidFill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30</a:t>
                        </a:r>
                        <a:endParaRPr sz="1000" i="0" u="none" strike="noStrike" cap="none" dirty="0">
                          <a:solidFill>
                            <a:srgbClr val="000000"/>
                          </a:solidFill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4 ~ 11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62.6 ~ 193.1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93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2점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30 ~ 76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2 ~ 4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20 ~ </a:t>
                        </a:r>
                        <a:r>
                          <a:rPr lang="ko-KR" sz="1000" u="none" strike="noStrike" cap="none" dirty="0">
                            <a:solidFill>
                              <a:srgbClr val="202124"/>
                            </a:solidFill>
                            <a:highlight>
                              <a:srgbClr val="FFFFFF"/>
                            </a:highlight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6</a:t>
                        </a: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2.6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9350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200"/>
                          <a:buFont typeface="Malgun Gothic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1점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76 ~ 185 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1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5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ko-KR" sz="1000" u="none" strike="noStrike" cap="none" dirty="0">
                            <a:latin typeface="나눔스퀘어OTF ExtraBold" panose="020B0600000101010101" pitchFamily="34" charset="-127"/>
                            <a:ea typeface="나눔스퀘어OTF ExtraBold" panose="020B0600000101010101" pitchFamily="34" charset="-127"/>
                            <a:cs typeface="Malgun Gothic"/>
                            <a:sym typeface="Malgun Gothic"/>
                          </a:rPr>
                          <a:t>~ 20</a:t>
                        </a:r>
                        <a:endParaRPr sz="10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Malgun Gothic"/>
                          <a:sym typeface="Malgun Gothic"/>
                        </a:endParaRPr>
                      </a:p>
                    </a:txBody>
                    <a:tcPr marL="121925" marR="121925" marT="60950" marB="60950" anchor="ctr">
                      <a:lnL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dk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000000">
                          <a:alpha val="0"/>
                        </a:srgb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26" name="Google Shape;226;gde4138b79d_15_14"/>
            <p:cNvSpPr/>
            <p:nvPr/>
          </p:nvSpPr>
          <p:spPr>
            <a:xfrm>
              <a:off x="149550" y="4675434"/>
              <a:ext cx="3901500" cy="1704802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cxnSp>
          <p:nvCxnSpPr>
            <p:cNvPr id="228" name="Google Shape;228;gde4138b79d_15_14"/>
            <p:cNvCxnSpPr/>
            <p:nvPr/>
          </p:nvCxnSpPr>
          <p:spPr>
            <a:xfrm flipH="1">
              <a:off x="2273025" y="4680056"/>
              <a:ext cx="900" cy="1695623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9" name="Google Shape;229;gde4138b79d_15_14"/>
            <p:cNvGrpSpPr/>
            <p:nvPr/>
          </p:nvGrpSpPr>
          <p:grpSpPr>
            <a:xfrm>
              <a:off x="163101" y="4610807"/>
              <a:ext cx="2100674" cy="1700386"/>
              <a:chOff x="353397" y="3558442"/>
              <a:chExt cx="1896600" cy="1694793"/>
            </a:xfrm>
          </p:grpSpPr>
          <p:grpSp>
            <p:nvGrpSpPr>
              <p:cNvPr id="230" name="Google Shape;230;gde4138b79d_15_14"/>
              <p:cNvGrpSpPr/>
              <p:nvPr/>
            </p:nvGrpSpPr>
            <p:grpSpPr>
              <a:xfrm>
                <a:off x="374749" y="3850340"/>
                <a:ext cx="1875135" cy="1402895"/>
                <a:chOff x="667647" y="2982481"/>
                <a:chExt cx="2276479" cy="1788723"/>
              </a:xfrm>
            </p:grpSpPr>
            <p:pic>
              <p:nvPicPr>
                <p:cNvPr id="231" name="Google Shape;231;gde4138b79d_15_1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47687"/>
                <a:stretch/>
              </p:blipFill>
              <p:spPr>
                <a:xfrm>
                  <a:off x="667647" y="2982481"/>
                  <a:ext cx="2276479" cy="17887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32" name="Google Shape;232;gde4138b79d_15_14"/>
                <p:cNvSpPr/>
                <p:nvPr/>
              </p:nvSpPr>
              <p:spPr>
                <a:xfrm>
                  <a:off x="2524759" y="3046626"/>
                  <a:ext cx="375300" cy="16059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33" name="Google Shape;233;gde4138b79d_15_14"/>
              <p:cNvSpPr txBox="1"/>
              <p:nvPr/>
            </p:nvSpPr>
            <p:spPr>
              <a:xfrm>
                <a:off x="353397" y="3558442"/>
                <a:ext cx="1896600" cy="368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RFM </a:t>
                </a:r>
                <a:r>
                  <a:rPr lang="ko-KR" sz="1200" b="1" i="0" u="none" strike="noStrike" cap="none" dirty="0" err="1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score</a:t>
                </a:r>
                <a:r>
                  <a:rPr lang="ko-KR" sz="12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 도출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gde4138b79d_15_14"/>
            <p:cNvGrpSpPr/>
            <p:nvPr/>
          </p:nvGrpSpPr>
          <p:grpSpPr>
            <a:xfrm>
              <a:off x="2174723" y="4622969"/>
              <a:ext cx="1944100" cy="1654922"/>
              <a:chOff x="3679995" y="3995513"/>
              <a:chExt cx="2081700" cy="1805305"/>
            </a:xfrm>
          </p:grpSpPr>
          <p:grpSp>
            <p:nvGrpSpPr>
              <p:cNvPr id="235" name="Google Shape;235;gde4138b79d_15_14"/>
              <p:cNvGrpSpPr/>
              <p:nvPr/>
            </p:nvGrpSpPr>
            <p:grpSpPr>
              <a:xfrm>
                <a:off x="3943722" y="4410260"/>
                <a:ext cx="1591016" cy="1390558"/>
                <a:chOff x="3211228" y="3332850"/>
                <a:chExt cx="1441399" cy="1323585"/>
              </a:xfrm>
            </p:grpSpPr>
            <p:pic>
              <p:nvPicPr>
                <p:cNvPr id="236" name="Google Shape;236;gde4138b79d_15_1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r="23570" b="12601"/>
                <a:stretch/>
              </p:blipFill>
              <p:spPr>
                <a:xfrm>
                  <a:off x="3211228" y="3332850"/>
                  <a:ext cx="1441399" cy="13235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37" name="Google Shape;237;gde4138b79d_15_14"/>
                <p:cNvCxnSpPr/>
                <p:nvPr/>
              </p:nvCxnSpPr>
              <p:spPr>
                <a:xfrm>
                  <a:off x="3220190" y="3854905"/>
                  <a:ext cx="1414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8" name="Google Shape;238;gde4138b79d_15_14"/>
                <p:cNvCxnSpPr/>
                <p:nvPr/>
              </p:nvCxnSpPr>
              <p:spPr>
                <a:xfrm>
                  <a:off x="3238119" y="4007305"/>
                  <a:ext cx="1414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9" name="Google Shape;239;gde4138b79d_15_14"/>
                <p:cNvCxnSpPr/>
                <p:nvPr/>
              </p:nvCxnSpPr>
              <p:spPr>
                <a:xfrm>
                  <a:off x="3229154" y="4177635"/>
                  <a:ext cx="1414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40" name="Google Shape;240;gde4138b79d_15_14"/>
              <p:cNvSpPr txBox="1"/>
              <p:nvPr/>
            </p:nvSpPr>
            <p:spPr>
              <a:xfrm>
                <a:off x="3679995" y="3995513"/>
                <a:ext cx="2081700" cy="402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200" b="1" i="0" u="none" strike="noStrike" cap="none" dirty="0">
                    <a:solidFill>
                      <a:schemeClr val="dk1"/>
                    </a:solidFill>
                    <a:latin typeface="나눔스퀘어OTF ExtraBold" panose="020B0600000101010101" pitchFamily="34" charset="-127"/>
                    <a:ea typeface="나눔스퀘어OTF ExtraBold" panose="020B0600000101010101" pitchFamily="34" charset="-127"/>
                    <a:cs typeface="Arial"/>
                    <a:sym typeface="Arial"/>
                  </a:rPr>
                  <a:t>고객등급 분류 기준 설정</a:t>
                </a:r>
                <a:endParaRPr sz="1200" b="0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241" name="Google Shape;241;gde4138b79d_15_14"/>
            <p:cNvSpPr/>
            <p:nvPr/>
          </p:nvSpPr>
          <p:spPr>
            <a:xfrm>
              <a:off x="149550" y="2245772"/>
              <a:ext cx="3901500" cy="293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ko-KR" sz="1200" b="1" i="0" u="none" strike="noStrike" cap="none" dirty="0" err="1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R</a:t>
              </a: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, </a:t>
              </a:r>
              <a:r>
                <a:rPr lang="ko-KR" sz="1200" b="1" i="0" u="none" strike="noStrike" cap="none" dirty="0" err="1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F</a:t>
              </a: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, </a:t>
              </a:r>
              <a:r>
                <a:rPr lang="ko-KR" sz="1200" b="1" i="0" u="none" strike="noStrike" cap="none" dirty="0" err="1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M</a:t>
              </a:r>
              <a:r>
                <a:rPr lang="ko-KR" sz="1200" b="1" i="0" u="none" strike="noStrike" cap="none" dirty="0">
                  <a:solidFill>
                    <a:schemeClr val="dk1"/>
                  </a:solidFill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Arial"/>
                  <a:sym typeface="Arial"/>
                </a:rPr>
                <a:t> 점수 부여 기준</a:t>
              </a:r>
              <a:endParaRPr sz="12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endParaRPr>
            </a:p>
          </p:txBody>
        </p:sp>
        <p:cxnSp>
          <p:nvCxnSpPr>
            <p:cNvPr id="242" name="Google Shape;242;gde4138b79d_15_14"/>
            <p:cNvCxnSpPr/>
            <p:nvPr/>
          </p:nvCxnSpPr>
          <p:spPr>
            <a:xfrm>
              <a:off x="147925" y="4942296"/>
              <a:ext cx="391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3" name="Google Shape;243;gde4138b79d_15_14"/>
          <p:cNvSpPr txBox="1"/>
          <p:nvPr/>
        </p:nvSpPr>
        <p:spPr>
          <a:xfrm>
            <a:off x="10135025" y="3066213"/>
            <a:ext cx="234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4" name="Google Shape;244;gde4138b79d_15_14"/>
          <p:cNvSpPr txBox="1"/>
          <p:nvPr/>
        </p:nvSpPr>
        <p:spPr>
          <a:xfrm>
            <a:off x="9233151" y="4610807"/>
            <a:ext cx="19847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등급별 인원이 동일</a:t>
            </a:r>
            <a:endParaRPr sz="12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휴면고객 제외</a:t>
            </a:r>
            <a:endParaRPr sz="12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5" name="Google Shape;245;gde4138b79d_15_14"/>
          <p:cNvSpPr txBox="1"/>
          <p:nvPr/>
        </p:nvSpPr>
        <p:spPr>
          <a:xfrm>
            <a:off x="5268047" y="4668784"/>
            <a:ext cx="246738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등급별 인원이 피라미드형</a:t>
            </a:r>
            <a:endParaRPr sz="12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- 휴면고객이 상당부분 포함</a:t>
            </a:r>
            <a:endParaRPr sz="12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46" name="Google Shape;246;gde4138b79d_15_14"/>
          <p:cNvSpPr txBox="1"/>
          <p:nvPr/>
        </p:nvSpPr>
        <p:spPr>
          <a:xfrm>
            <a:off x="1225199" y="1408937"/>
            <a:ext cx="9310585" cy="369291"/>
          </a:xfrm>
          <a:prstGeom prst="rect">
            <a:avLst/>
          </a:prstGeom>
          <a:noFill/>
          <a:ln w="25400" cap="flat" cmpd="sng">
            <a:solidFill>
              <a:srgbClr val="3A92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RFM = 0.4 *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Recency</a:t>
            </a:r>
            <a:r>
              <a:rPr lang="ko-KR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+ 0.3 *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Frequency</a:t>
            </a:r>
            <a:r>
              <a:rPr lang="ko-KR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+ 0.3 * </a:t>
            </a:r>
            <a:r>
              <a:rPr lang="ko-KR" b="0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Monetary</a:t>
            </a:r>
            <a:r>
              <a:rPr lang="ko-KR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(R,F,M 각각 4점제)</a:t>
            </a:r>
            <a:endParaRPr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47" name="Google Shape;247;gde4138b79d_15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45798" y="2443861"/>
            <a:ext cx="271145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de4138b79d_15_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18700" y="2443861"/>
            <a:ext cx="2561538" cy="2070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e8152ead4_5_26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분석결과(2) - 군집분석, 연관분석</a:t>
            </a:r>
            <a:endParaRPr sz="2000" b="1" i="0" u="none" strike="noStrike" cap="none" dirty="0">
              <a:solidFill>
                <a:srgbClr val="FFFFFF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4" name="Google Shape;254;gde8152ead4_5_26"/>
          <p:cNvSpPr txBox="1"/>
          <p:nvPr/>
        </p:nvSpPr>
        <p:spPr>
          <a:xfrm>
            <a:off x="157331" y="5454650"/>
            <a:ext cx="2649232" cy="523180"/>
          </a:xfrm>
          <a:prstGeom prst="rect">
            <a:avLst/>
          </a:prstGeom>
          <a:solidFill>
            <a:srgbClr val="27633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캠핑 간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고기러버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5" name="Google Shape;255;gde8152ead4_5_26"/>
          <p:cNvSpPr txBox="1"/>
          <p:nvPr/>
        </p:nvSpPr>
        <p:spPr>
          <a:xfrm>
            <a:off x="3229028" y="5454981"/>
            <a:ext cx="2649232" cy="522849"/>
          </a:xfrm>
          <a:prstGeom prst="rect">
            <a:avLst/>
          </a:prstGeom>
          <a:solidFill>
            <a:srgbClr val="27633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웰빙 추구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다이어터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6" name="Google Shape;256;gde8152ead4_5_26"/>
          <p:cNvSpPr txBox="1"/>
          <p:nvPr/>
        </p:nvSpPr>
        <p:spPr>
          <a:xfrm>
            <a:off x="6256271" y="5454650"/>
            <a:ext cx="2696247" cy="522849"/>
          </a:xfrm>
          <a:prstGeom prst="rect">
            <a:avLst/>
          </a:prstGeom>
          <a:solidFill>
            <a:srgbClr val="27633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 err="1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밥심</a:t>
            </a: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추구 한국인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57" name="Google Shape;257;gde8152ead4_5_26"/>
          <p:cNvSpPr txBox="1"/>
          <p:nvPr/>
        </p:nvSpPr>
        <p:spPr>
          <a:xfrm>
            <a:off x="9377542" y="5454299"/>
            <a:ext cx="2649231" cy="522835"/>
          </a:xfrm>
          <a:prstGeom prst="rect">
            <a:avLst/>
          </a:prstGeom>
          <a:solidFill>
            <a:srgbClr val="27633B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밭 작물 마니아</a:t>
            </a:r>
            <a:endParaRPr sz="1800" b="1" i="0" u="none" strike="noStrike" cap="none" dirty="0">
              <a:solidFill>
                <a:schemeClr val="lt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58" name="Google Shape;258;gde8152ead4_5_26"/>
          <p:cNvCxnSpPr/>
          <p:nvPr/>
        </p:nvCxnSpPr>
        <p:spPr>
          <a:xfrm flipH="1">
            <a:off x="1418038" y="3070374"/>
            <a:ext cx="200" cy="95857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9" name="Google Shape;259;gde8152ead4_5_26"/>
          <p:cNvSpPr txBox="1"/>
          <p:nvPr/>
        </p:nvSpPr>
        <p:spPr>
          <a:xfrm>
            <a:off x="5055038" y="3080418"/>
            <a:ext cx="20795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군집 내 연관 분석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60" name="Google Shape;260;gde8152ead4_5_26"/>
          <p:cNvSpPr txBox="1"/>
          <p:nvPr/>
        </p:nvSpPr>
        <p:spPr>
          <a:xfrm>
            <a:off x="3601050" y="1552532"/>
            <a:ext cx="4989900" cy="523200"/>
          </a:xfrm>
          <a:prstGeom prst="rect">
            <a:avLst/>
          </a:prstGeom>
          <a:solidFill>
            <a:srgbClr val="BDDFC0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K-</a:t>
            </a:r>
            <a:r>
              <a:rPr lang="ko-KR" sz="1800" b="1" i="0" u="none" strike="noStrike" cap="none" dirty="0" err="1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Means</a:t>
            </a:r>
            <a:r>
              <a:rPr lang="ko-KR" sz="18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: 4개 군집</a:t>
            </a:r>
            <a:endParaRPr sz="1800" b="1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cxnSp>
        <p:nvCxnSpPr>
          <p:cNvPr id="261" name="Google Shape;261;gde8152ead4_5_26"/>
          <p:cNvCxnSpPr>
            <a:stCxn id="260" idx="2"/>
          </p:cNvCxnSpPr>
          <p:nvPr/>
        </p:nvCxnSpPr>
        <p:spPr>
          <a:xfrm>
            <a:off x="6096000" y="2075732"/>
            <a:ext cx="0" cy="977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gde8152ead4_5_26"/>
          <p:cNvCxnSpPr/>
          <p:nvPr/>
        </p:nvCxnSpPr>
        <p:spPr>
          <a:xfrm flipH="1">
            <a:off x="1418039" y="3070374"/>
            <a:ext cx="9440963" cy="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gde8152ead4_5_26"/>
          <p:cNvCxnSpPr>
            <a:cxnSpLocks/>
          </p:cNvCxnSpPr>
          <p:nvPr/>
        </p:nvCxnSpPr>
        <p:spPr>
          <a:xfrm>
            <a:off x="4726927" y="3094725"/>
            <a:ext cx="0" cy="96293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4" name="Google Shape;264;gde8152ead4_5_26"/>
          <p:cNvCxnSpPr/>
          <p:nvPr/>
        </p:nvCxnSpPr>
        <p:spPr>
          <a:xfrm>
            <a:off x="7630812" y="3094725"/>
            <a:ext cx="0" cy="93422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gde8152ead4_5_26"/>
          <p:cNvCxnSpPr/>
          <p:nvPr/>
        </p:nvCxnSpPr>
        <p:spPr>
          <a:xfrm>
            <a:off x="10859002" y="3094726"/>
            <a:ext cx="0" cy="93422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Google Shape;266;gde8152ead4_5_26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고객별 중분류 </a:t>
            </a:r>
            <a:r>
              <a:rPr lang="ko-KR" sz="1800" b="1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최빈값으로</a:t>
            </a: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군집분석한 결과 4개의 대표 분류로 군집 생성</a:t>
            </a:r>
            <a:endParaRPr sz="1800" b="1" i="0" u="none" strike="noStrike" cap="none" dirty="0">
              <a:solidFill>
                <a:srgbClr val="3A9258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graphicFrame>
        <p:nvGraphicFramePr>
          <p:cNvPr id="267" name="Google Shape;267;gde8152ead4_5_26"/>
          <p:cNvGraphicFramePr/>
          <p:nvPr/>
        </p:nvGraphicFramePr>
        <p:xfrm>
          <a:off x="157331" y="4038993"/>
          <a:ext cx="2649225" cy="111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조합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향상도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돼지가공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절임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2.49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돼지가공, 스낵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라면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2.35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8" name="Google Shape;268;gde8152ead4_5_26"/>
          <p:cNvGraphicFramePr/>
          <p:nvPr/>
        </p:nvGraphicFramePr>
        <p:xfrm>
          <a:off x="3229028" y="4057663"/>
          <a:ext cx="2649250" cy="111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조합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향상도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당근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브로콜리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4.7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 err="1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씨리얼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우유, 스낵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3.69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9" name="Google Shape;269;gde8152ead4_5_26"/>
          <p:cNvGraphicFramePr/>
          <p:nvPr/>
        </p:nvGraphicFramePr>
        <p:xfrm>
          <a:off x="6303285" y="4038993"/>
          <a:ext cx="2649225" cy="111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조합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향상도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현미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찹쌀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8.71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현미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백미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3.69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0" name="Google Shape;270;gde8152ead4_5_26"/>
          <p:cNvGraphicFramePr/>
          <p:nvPr/>
        </p:nvGraphicFramePr>
        <p:xfrm>
          <a:off x="9377543" y="4030885"/>
          <a:ext cx="2649225" cy="1112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5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조합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향상도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7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가지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애호박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/>
                        <a:t>4.64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고추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가지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 dirty="0">
                          <a:latin typeface="나눔스퀘어OTF ExtraBold" panose="020B0600000101010101" pitchFamily="34" charset="-127"/>
                          <a:ea typeface="나눔스퀘어OTF ExtraBold" panose="020B0600000101010101" pitchFamily="34" charset="-127"/>
                          <a:cs typeface="Arial"/>
                          <a:sym typeface="Arial"/>
                        </a:rPr>
                        <a:t>4.08</a:t>
                      </a:r>
                      <a:endParaRPr sz="1200" u="none" strike="noStrike" cap="none" dirty="0">
                        <a:latin typeface="나눔스퀘어OTF ExtraBold" panose="020B0600000101010101" pitchFamily="34" charset="-127"/>
                        <a:ea typeface="나눔스퀘어OTF ExtraBold" panose="020B0600000101010101" pitchFamily="34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e4138b79d_2_43"/>
          <p:cNvSpPr/>
          <p:nvPr/>
        </p:nvSpPr>
        <p:spPr>
          <a:xfrm>
            <a:off x="0" y="0"/>
            <a:ext cx="12192000" cy="5337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33"/>
              <a:buFont typeface="Malgun Gothic"/>
              <a:buNone/>
            </a:pP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5. 분석결과(3) - 매출 예측(FB </a:t>
            </a:r>
            <a:r>
              <a:rPr lang="ko-KR" sz="2000" b="1" i="0" u="none" strike="noStrike" cap="none" dirty="0" err="1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prophet</a:t>
            </a:r>
            <a:r>
              <a:rPr lang="ko-KR" sz="2000" b="1" i="0" u="none" strike="noStrike" cap="none" dirty="0">
                <a:solidFill>
                  <a:srgbClr val="FFFFFF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)</a:t>
            </a:r>
            <a:endParaRPr sz="20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77" name="Google Shape;277;gde4138b79d_2_43"/>
          <p:cNvSpPr txBox="1"/>
          <p:nvPr/>
        </p:nvSpPr>
        <p:spPr>
          <a:xfrm>
            <a:off x="7165187" y="1852850"/>
            <a:ext cx="366622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주력상품 중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축산물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매출 증가 예상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78" name="Google Shape;278;gde4138b79d_2_43"/>
          <p:cNvSpPr txBox="1"/>
          <p:nvPr/>
        </p:nvSpPr>
        <p:spPr>
          <a:xfrm>
            <a:off x="7217611" y="4241280"/>
            <a:ext cx="356137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주력상품 중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반찬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매출 증가 예상</a:t>
            </a:r>
            <a:endParaRPr sz="16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79" name="Google Shape;279;gde4138b79d_2_43"/>
          <p:cNvSpPr txBox="1"/>
          <p:nvPr/>
        </p:nvSpPr>
        <p:spPr>
          <a:xfrm>
            <a:off x="6035649" y="2597700"/>
            <a:ext cx="5925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전체 매출액 중 축산물 매출이 차지하는 비율: </a:t>
            </a: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25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% (3억 8천만원)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축산물 관련 PB 상품 개발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통해 매출액 증대 기대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pic>
        <p:nvPicPr>
          <p:cNvPr id="280" name="Google Shape;280;gde4138b79d_2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150" y="1728675"/>
            <a:ext cx="5142950" cy="22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de4138b79d_2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371" y="4135544"/>
            <a:ext cx="5365800" cy="22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de4138b79d_2_43"/>
          <p:cNvSpPr txBox="1"/>
          <p:nvPr/>
        </p:nvSpPr>
        <p:spPr>
          <a:xfrm>
            <a:off x="6315399" y="5068767"/>
            <a:ext cx="536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전체 매출액 중 반찬 매출이 차지하는 비율: </a:t>
            </a: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13.4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% (2억 600만원)</a:t>
            </a: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400" b="1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일주일 식단 구성 프로모션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을 통해 매출액 증대 기대</a:t>
            </a:r>
            <a:endParaRPr sz="1400" b="0" i="0" u="none" strike="noStrike" cap="none" dirty="0">
              <a:solidFill>
                <a:srgbClr val="00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  <p:sp>
        <p:nvSpPr>
          <p:cNvPr id="283" name="Google Shape;283;gde4138b79d_2_43"/>
          <p:cNvSpPr/>
          <p:nvPr/>
        </p:nvSpPr>
        <p:spPr>
          <a:xfrm>
            <a:off x="691200" y="748800"/>
            <a:ext cx="10807200" cy="525600"/>
          </a:xfrm>
          <a:prstGeom prst="roundRect">
            <a:avLst>
              <a:gd name="adj" fmla="val 5612"/>
            </a:avLst>
          </a:prstGeom>
          <a:solidFill>
            <a:srgbClr val="E7F4E3"/>
          </a:solidFill>
          <a:ln>
            <a:noFill/>
          </a:ln>
        </p:spPr>
        <p:txBody>
          <a:bodyPr spcFirstLastPara="1" wrap="square" lIns="91425" tIns="480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FB </a:t>
            </a:r>
            <a:r>
              <a:rPr lang="ko-KR" sz="1800" b="1" i="0" u="none" strike="noStrike" cap="none" dirty="0" err="1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prophet으로</a:t>
            </a:r>
            <a:r>
              <a:rPr lang="ko-KR" sz="1800" b="1" i="0" u="none" strike="noStrike" cap="none" dirty="0">
                <a:solidFill>
                  <a:srgbClr val="3A9258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Arial"/>
                <a:sym typeface="Arial"/>
              </a:rPr>
              <a:t> 대분류별 매출 예측을 한 결과, 축산물과 반찬의 매출 증가 예상</a:t>
            </a:r>
            <a:endParaRPr sz="2400" b="1" i="0" u="none" strike="noStrike" cap="none" dirty="0">
              <a:solidFill>
                <a:srgbClr val="FF0000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OTF">
      <a:majorFont>
        <a:latin typeface="나눔스퀘어OTF ExtraBold"/>
        <a:ea typeface="나눔스퀘어OTF ExtraBold"/>
        <a:cs typeface=""/>
      </a:majorFont>
      <a:minorFont>
        <a:latin typeface="나눔스퀘어OTF"/>
        <a:ea typeface="나눔스퀘어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1906</Words>
  <Application>Microsoft Office PowerPoint</Application>
  <PresentationFormat>와이드스크린</PresentationFormat>
  <Paragraphs>490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나눔스퀘어OTF</vt:lpstr>
      <vt:lpstr>Malgun Gothic</vt:lpstr>
      <vt:lpstr>나눔스퀘어OTF ExtraBold</vt:lpstr>
      <vt:lpstr>나눔스퀘어OTF Light</vt:lpstr>
      <vt:lpstr>Calibri</vt:lpstr>
      <vt:lpstr>나눔스퀘어OTF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식자재마트 데이터 분석 프로젝트</dc:title>
  <dc:creator>최 우진</dc:creator>
  <cp:lastModifiedBy>최 우진</cp:lastModifiedBy>
  <cp:revision>104</cp:revision>
  <dcterms:created xsi:type="dcterms:W3CDTF">2021-06-24T05:55:07Z</dcterms:created>
  <dcterms:modified xsi:type="dcterms:W3CDTF">2021-07-14T11:49:40Z</dcterms:modified>
</cp:coreProperties>
</file>